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3" r:id="rId6"/>
  </p:sldMasterIdLst>
  <p:notesMasterIdLst>
    <p:notesMasterId r:id="rId37"/>
  </p:notesMasterIdLst>
  <p:handoutMasterIdLst>
    <p:handoutMasterId r:id="rId38"/>
  </p:handoutMasterIdLst>
  <p:sldIdLst>
    <p:sldId id="654" r:id="rId7"/>
    <p:sldId id="680" r:id="rId8"/>
    <p:sldId id="498" r:id="rId9"/>
    <p:sldId id="507" r:id="rId10"/>
    <p:sldId id="815" r:id="rId11"/>
    <p:sldId id="830" r:id="rId12"/>
    <p:sldId id="508" r:id="rId13"/>
    <p:sldId id="634" r:id="rId14"/>
    <p:sldId id="822" r:id="rId15"/>
    <p:sldId id="825" r:id="rId16"/>
    <p:sldId id="827" r:id="rId17"/>
    <p:sldId id="685" r:id="rId18"/>
    <p:sldId id="811" r:id="rId19"/>
    <p:sldId id="806" r:id="rId20"/>
    <p:sldId id="807" r:id="rId21"/>
    <p:sldId id="833" r:id="rId22"/>
    <p:sldId id="801" r:id="rId23"/>
    <p:sldId id="809" r:id="rId24"/>
    <p:sldId id="804" r:id="rId25"/>
    <p:sldId id="689" r:id="rId26"/>
    <p:sldId id="828" r:id="rId27"/>
    <p:sldId id="810" r:id="rId28"/>
    <p:sldId id="692" r:id="rId29"/>
    <p:sldId id="693" r:id="rId30"/>
    <p:sldId id="831" r:id="rId31"/>
    <p:sldId id="814" r:id="rId32"/>
    <p:sldId id="698" r:id="rId33"/>
    <p:sldId id="699" r:id="rId34"/>
    <p:sldId id="823" r:id="rId35"/>
    <p:sldId id="834" r:id="rId36"/>
  </p:sldIdLst>
  <p:sldSz cx="9144000" cy="6858000" type="screen4x3"/>
  <p:notesSz cx="6797675" cy="987425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11D"/>
    <a:srgbClr val="B00000"/>
    <a:srgbClr val="FF33CC"/>
    <a:srgbClr val="FDDF03"/>
    <a:srgbClr val="FCD904"/>
    <a:srgbClr val="169A3F"/>
    <a:srgbClr val="E03430"/>
    <a:srgbClr val="FDCE49"/>
    <a:srgbClr val="FCBE10"/>
    <a:srgbClr val="5258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529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9068C-10CC-45D9-8B4A-3FA2F6349DC3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41BA466A-56B3-4938-895F-43F15FB6C087}">
      <dgm:prSet phldrT="[Texto]" custT="1"/>
      <dgm:spPr/>
      <dgm:t>
        <a:bodyPr/>
        <a:lstStyle/>
        <a:p>
          <a:r>
            <a:rPr lang="es-ES_tradnl" sz="1400" b="1" dirty="0" smtClean="0"/>
            <a:t>OBJETIVO I: </a:t>
          </a:r>
        </a:p>
        <a:p>
          <a:r>
            <a:rPr lang="es-ES_tradnl" sz="1400" b="1" dirty="0" smtClean="0"/>
            <a:t>Asfaltar el 85% de la Red Vial Nacional</a:t>
          </a:r>
          <a:endParaRPr lang="es-PE" sz="1400" dirty="0"/>
        </a:p>
      </dgm:t>
    </dgm:pt>
    <dgm:pt modelId="{D261384E-C280-4946-941D-7640B644179F}" type="parTrans" cxnId="{6466B4C3-B5C3-422D-88C1-CBB68B1BD583}">
      <dgm:prSet/>
      <dgm:spPr/>
      <dgm:t>
        <a:bodyPr/>
        <a:lstStyle/>
        <a:p>
          <a:endParaRPr lang="es-PE" sz="4000"/>
        </a:p>
      </dgm:t>
    </dgm:pt>
    <dgm:pt modelId="{0D85DB30-4A53-4645-80F4-76D9B70B8133}" type="sibTrans" cxnId="{6466B4C3-B5C3-422D-88C1-CBB68B1BD583}">
      <dgm:prSet/>
      <dgm:spPr/>
      <dgm:t>
        <a:bodyPr/>
        <a:lstStyle/>
        <a:p>
          <a:endParaRPr lang="es-PE" sz="4000"/>
        </a:p>
      </dgm:t>
    </dgm:pt>
    <dgm:pt modelId="{AC0E7043-81AF-4A29-A4C8-0C8308853537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dirty="0" smtClean="0"/>
            <a:t>Pavimentado del 100% de la Longitudinal de la Sierra</a:t>
          </a:r>
          <a:endParaRPr lang="es-PE" sz="1400" dirty="0"/>
        </a:p>
      </dgm:t>
    </dgm:pt>
    <dgm:pt modelId="{7B52A44A-1B43-4550-AA63-E92EFE0A2E1A}" type="parTrans" cxnId="{21CB518F-0665-497B-AC2A-7DAE0D2AA2A0}">
      <dgm:prSet/>
      <dgm:spPr/>
      <dgm:t>
        <a:bodyPr/>
        <a:lstStyle/>
        <a:p>
          <a:endParaRPr lang="es-PE" sz="4000"/>
        </a:p>
      </dgm:t>
    </dgm:pt>
    <dgm:pt modelId="{8B45A2CC-8257-4118-92E3-B63B9A6830B9}" type="sibTrans" cxnId="{21CB518F-0665-497B-AC2A-7DAE0D2AA2A0}">
      <dgm:prSet/>
      <dgm:spPr/>
      <dgm:t>
        <a:bodyPr/>
        <a:lstStyle/>
        <a:p>
          <a:endParaRPr lang="es-PE" sz="4000"/>
        </a:p>
      </dgm:t>
    </dgm:pt>
    <dgm:pt modelId="{A091013C-0DD2-4A3E-89CF-2C099A99B1E3}">
      <dgm:prSet phldrT="[Texto]" custT="1"/>
      <dgm:spPr/>
      <dgm:t>
        <a:bodyPr/>
        <a:lstStyle/>
        <a:p>
          <a:r>
            <a:rPr lang="es-ES_tradnl" sz="1400" b="1" dirty="0" smtClean="0"/>
            <a:t>OBJETIVO II: </a:t>
          </a:r>
        </a:p>
        <a:p>
          <a:r>
            <a:rPr lang="es-ES_tradnl" sz="1400" b="1" dirty="0" smtClean="0"/>
            <a:t>Construcción de la Red Metro de Lima</a:t>
          </a:r>
          <a:endParaRPr lang="es-PE" sz="1400" dirty="0"/>
        </a:p>
      </dgm:t>
    </dgm:pt>
    <dgm:pt modelId="{CBE83724-2B79-4559-B707-36FED84EE106}" type="parTrans" cxnId="{A407FC0D-00CF-4130-8B84-44B3712F1FB9}">
      <dgm:prSet/>
      <dgm:spPr/>
      <dgm:t>
        <a:bodyPr/>
        <a:lstStyle/>
        <a:p>
          <a:endParaRPr lang="es-PE" sz="4000"/>
        </a:p>
      </dgm:t>
    </dgm:pt>
    <dgm:pt modelId="{FC1FF5C1-EE02-4229-A02F-C075E389F957}" type="sibTrans" cxnId="{A407FC0D-00CF-4130-8B84-44B3712F1FB9}">
      <dgm:prSet/>
      <dgm:spPr/>
      <dgm:t>
        <a:bodyPr/>
        <a:lstStyle/>
        <a:p>
          <a:endParaRPr lang="es-PE" sz="4000"/>
        </a:p>
      </dgm:t>
    </dgm:pt>
    <dgm:pt modelId="{BCD3AF2A-6BA5-4A25-8CDD-8ECAB12D8F73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dirty="0" smtClean="0"/>
            <a:t>Construcción de la Línea 2 Ate – Callao – Aeropuerto Jorge </a:t>
          </a:r>
          <a:r>
            <a:rPr lang="es-ES_tradnl" sz="1600" b="1" dirty="0" smtClean="0"/>
            <a:t>Chávez</a:t>
          </a:r>
          <a:endParaRPr lang="es-PE" sz="1400" dirty="0"/>
        </a:p>
      </dgm:t>
    </dgm:pt>
    <dgm:pt modelId="{E460D958-34AB-4368-94D3-05086C1E864D}" type="parTrans" cxnId="{1253B94C-D7A9-4CC4-AE1D-2D1282EB4004}">
      <dgm:prSet/>
      <dgm:spPr/>
      <dgm:t>
        <a:bodyPr/>
        <a:lstStyle/>
        <a:p>
          <a:endParaRPr lang="es-PE" sz="4000"/>
        </a:p>
      </dgm:t>
    </dgm:pt>
    <dgm:pt modelId="{4B9FBD3A-3AB3-45D1-A306-3377F840D2FD}" type="sibTrans" cxnId="{1253B94C-D7A9-4CC4-AE1D-2D1282EB4004}">
      <dgm:prSet/>
      <dgm:spPr/>
      <dgm:t>
        <a:bodyPr/>
        <a:lstStyle/>
        <a:p>
          <a:endParaRPr lang="es-PE" sz="4000"/>
        </a:p>
      </dgm:t>
    </dgm:pt>
    <dgm:pt modelId="{DCEE59CF-2CA1-4956-BB58-FDB7A3BEA980}">
      <dgm:prSet phldrT="[Texto]" custT="1"/>
      <dgm:spPr/>
      <dgm:t>
        <a:bodyPr/>
        <a:lstStyle/>
        <a:p>
          <a:r>
            <a:rPr lang="es-ES_tradnl" sz="1400" b="1" dirty="0" smtClean="0"/>
            <a:t>OBJETIVO III:</a:t>
          </a:r>
        </a:p>
        <a:p>
          <a:r>
            <a:rPr lang="es-ES_tradnl" sz="1400" b="1" dirty="0" smtClean="0"/>
            <a:t>Banda Ancha capitales de provincia</a:t>
          </a:r>
          <a:endParaRPr lang="es-PE" sz="1400" dirty="0"/>
        </a:p>
      </dgm:t>
    </dgm:pt>
    <dgm:pt modelId="{49AC3184-2333-4C08-9D56-95E8E3C93F80}" type="parTrans" cxnId="{E681A39E-8F63-4349-8EB0-749A1DF0E1FA}">
      <dgm:prSet/>
      <dgm:spPr/>
      <dgm:t>
        <a:bodyPr/>
        <a:lstStyle/>
        <a:p>
          <a:endParaRPr lang="es-PE" sz="4000"/>
        </a:p>
      </dgm:t>
    </dgm:pt>
    <dgm:pt modelId="{0CCF75DE-F5BA-45EE-9267-5684C74927D0}" type="sibTrans" cxnId="{E681A39E-8F63-4349-8EB0-749A1DF0E1FA}">
      <dgm:prSet/>
      <dgm:spPr/>
      <dgm:t>
        <a:bodyPr/>
        <a:lstStyle/>
        <a:p>
          <a:endParaRPr lang="es-PE" sz="4000"/>
        </a:p>
      </dgm:t>
    </dgm:pt>
    <dgm:pt modelId="{6B02099B-B880-4BC2-9BF2-979B3E4834AA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dirty="0" smtClean="0"/>
            <a:t>Red Dorsal de Fibra Óptica</a:t>
          </a:r>
          <a:endParaRPr lang="es-PE" sz="1400" dirty="0"/>
        </a:p>
      </dgm:t>
    </dgm:pt>
    <dgm:pt modelId="{1FDD72FB-C093-4CAE-940A-9B487221E7A0}" type="parTrans" cxnId="{2CBCBD6F-FC24-4229-8AE8-BAC38FEE9AB1}">
      <dgm:prSet/>
      <dgm:spPr/>
      <dgm:t>
        <a:bodyPr/>
        <a:lstStyle/>
        <a:p>
          <a:endParaRPr lang="es-PE" sz="4000"/>
        </a:p>
      </dgm:t>
    </dgm:pt>
    <dgm:pt modelId="{3D561012-B368-4014-A9BC-922356874AC2}" type="sibTrans" cxnId="{2CBCBD6F-FC24-4229-8AE8-BAC38FEE9AB1}">
      <dgm:prSet/>
      <dgm:spPr/>
      <dgm:t>
        <a:bodyPr/>
        <a:lstStyle/>
        <a:p>
          <a:endParaRPr lang="es-PE" sz="4000"/>
        </a:p>
      </dgm:t>
    </dgm:pt>
    <dgm:pt modelId="{F616D5CB-DDE1-4D48-96BC-D5180237F09A}" type="pres">
      <dgm:prSet presAssocID="{4F39068C-10CC-45D9-8B4A-3FA2F6349DC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E96A3EC1-5935-4410-A161-247D029E15AC}" type="pres">
      <dgm:prSet presAssocID="{41BA466A-56B3-4938-895F-43F15FB6C087}" presName="posSpace" presStyleCnt="0"/>
      <dgm:spPr/>
    </dgm:pt>
    <dgm:pt modelId="{DBDDC3CF-19BD-4561-8176-B804DC70FEE0}" type="pres">
      <dgm:prSet presAssocID="{41BA466A-56B3-4938-895F-43F15FB6C087}" presName="vertFlow" presStyleCnt="0"/>
      <dgm:spPr/>
    </dgm:pt>
    <dgm:pt modelId="{6467FDD3-A30D-49DC-90AB-EAD7511E9B41}" type="pres">
      <dgm:prSet presAssocID="{41BA466A-56B3-4938-895F-43F15FB6C087}" presName="topSpace" presStyleCnt="0"/>
      <dgm:spPr/>
    </dgm:pt>
    <dgm:pt modelId="{3CD9E092-8F89-46C2-B02B-BFE3157017F5}" type="pres">
      <dgm:prSet presAssocID="{41BA466A-56B3-4938-895F-43F15FB6C087}" presName="firstComp" presStyleCnt="0"/>
      <dgm:spPr/>
    </dgm:pt>
    <dgm:pt modelId="{CAC8007E-0645-4907-A9A7-FA160913A2A6}" type="pres">
      <dgm:prSet presAssocID="{41BA466A-56B3-4938-895F-43F15FB6C087}" presName="firstChild" presStyleLbl="bgAccFollowNode1" presStyleIdx="0" presStyleCnt="3" custScaleX="132855" custScaleY="337485"/>
      <dgm:spPr/>
      <dgm:t>
        <a:bodyPr/>
        <a:lstStyle/>
        <a:p>
          <a:endParaRPr lang="es-PE"/>
        </a:p>
      </dgm:t>
    </dgm:pt>
    <dgm:pt modelId="{2A82669D-4020-447A-845E-8C0CF6B86ADB}" type="pres">
      <dgm:prSet presAssocID="{41BA466A-56B3-4938-895F-43F15FB6C08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F71D5CE-819D-4361-806A-81F7141FACD2}" type="pres">
      <dgm:prSet presAssocID="{41BA466A-56B3-4938-895F-43F15FB6C087}" presName="negSpace" presStyleCnt="0"/>
      <dgm:spPr/>
    </dgm:pt>
    <dgm:pt modelId="{C98A7093-6B1F-49AB-9519-D80635DCEC16}" type="pres">
      <dgm:prSet presAssocID="{41BA466A-56B3-4938-895F-43F15FB6C087}" presName="circle" presStyleLbl="node1" presStyleIdx="0" presStyleCnt="3" custScaleX="190234" custScaleY="191052" custLinFactNeighborX="-35863" custLinFactNeighborY="-92390"/>
      <dgm:spPr/>
      <dgm:t>
        <a:bodyPr/>
        <a:lstStyle/>
        <a:p>
          <a:endParaRPr lang="es-PE"/>
        </a:p>
      </dgm:t>
    </dgm:pt>
    <dgm:pt modelId="{AB6391FC-6728-4567-B435-3013BA03C1F5}" type="pres">
      <dgm:prSet presAssocID="{0D85DB30-4A53-4645-80F4-76D9B70B8133}" presName="transSpace" presStyleCnt="0"/>
      <dgm:spPr/>
    </dgm:pt>
    <dgm:pt modelId="{EE3BD5F6-F5E0-4F68-9465-8EE63A47F599}" type="pres">
      <dgm:prSet presAssocID="{A091013C-0DD2-4A3E-89CF-2C099A99B1E3}" presName="posSpace" presStyleCnt="0"/>
      <dgm:spPr/>
    </dgm:pt>
    <dgm:pt modelId="{A22A78AE-EEAF-4D81-B15E-9E37770E49B6}" type="pres">
      <dgm:prSet presAssocID="{A091013C-0DD2-4A3E-89CF-2C099A99B1E3}" presName="vertFlow" presStyleCnt="0"/>
      <dgm:spPr/>
    </dgm:pt>
    <dgm:pt modelId="{BDA615A6-4586-4A06-BE56-D2366C88FF68}" type="pres">
      <dgm:prSet presAssocID="{A091013C-0DD2-4A3E-89CF-2C099A99B1E3}" presName="topSpace" presStyleCnt="0"/>
      <dgm:spPr/>
    </dgm:pt>
    <dgm:pt modelId="{C4D744A3-0FA8-455C-A452-47133FA8DDD9}" type="pres">
      <dgm:prSet presAssocID="{A091013C-0DD2-4A3E-89CF-2C099A99B1E3}" presName="firstComp" presStyleCnt="0"/>
      <dgm:spPr/>
    </dgm:pt>
    <dgm:pt modelId="{DE34F795-CEAF-4EDF-BB71-D8BC42F1EE48}" type="pres">
      <dgm:prSet presAssocID="{A091013C-0DD2-4A3E-89CF-2C099A99B1E3}" presName="firstChild" presStyleLbl="bgAccFollowNode1" presStyleIdx="1" presStyleCnt="3" custScaleX="125487" custScaleY="305327" custLinFactNeighborX="-3914" custLinFactNeighborY="18502"/>
      <dgm:spPr/>
      <dgm:t>
        <a:bodyPr/>
        <a:lstStyle/>
        <a:p>
          <a:endParaRPr lang="es-PE"/>
        </a:p>
      </dgm:t>
    </dgm:pt>
    <dgm:pt modelId="{CABA4F6A-6B4D-4904-8F60-B283B8B414EC}" type="pres">
      <dgm:prSet presAssocID="{A091013C-0DD2-4A3E-89CF-2C099A99B1E3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8360F7-1AF0-48F3-97DE-239DDEC638D4}" type="pres">
      <dgm:prSet presAssocID="{A091013C-0DD2-4A3E-89CF-2C099A99B1E3}" presName="negSpace" presStyleCnt="0"/>
      <dgm:spPr/>
    </dgm:pt>
    <dgm:pt modelId="{30C83CD7-4F97-4564-BA7C-0AA8E2B928F4}" type="pres">
      <dgm:prSet presAssocID="{A091013C-0DD2-4A3E-89CF-2C099A99B1E3}" presName="circle" presStyleLbl="node1" presStyleIdx="1" presStyleCnt="3" custScaleX="206615" custScaleY="207739" custLinFactNeighborX="-58615" custLinFactNeighborY="-90807"/>
      <dgm:spPr/>
      <dgm:t>
        <a:bodyPr/>
        <a:lstStyle/>
        <a:p>
          <a:endParaRPr lang="es-PE"/>
        </a:p>
      </dgm:t>
    </dgm:pt>
    <dgm:pt modelId="{AFB1CC16-9F3E-4EB6-B803-FAF2682E62CC}" type="pres">
      <dgm:prSet presAssocID="{FC1FF5C1-EE02-4229-A02F-C075E389F957}" presName="transSpace" presStyleCnt="0"/>
      <dgm:spPr/>
    </dgm:pt>
    <dgm:pt modelId="{355A8160-B429-4A57-BCEC-A974F5179E49}" type="pres">
      <dgm:prSet presAssocID="{DCEE59CF-2CA1-4956-BB58-FDB7A3BEA980}" presName="posSpace" presStyleCnt="0"/>
      <dgm:spPr/>
    </dgm:pt>
    <dgm:pt modelId="{802DAFA7-2B50-4A85-A50D-CD63870EE982}" type="pres">
      <dgm:prSet presAssocID="{DCEE59CF-2CA1-4956-BB58-FDB7A3BEA980}" presName="vertFlow" presStyleCnt="0"/>
      <dgm:spPr/>
    </dgm:pt>
    <dgm:pt modelId="{355697FF-DAD2-4817-93B6-E75E6A109CE1}" type="pres">
      <dgm:prSet presAssocID="{DCEE59CF-2CA1-4956-BB58-FDB7A3BEA980}" presName="topSpace" presStyleCnt="0"/>
      <dgm:spPr/>
    </dgm:pt>
    <dgm:pt modelId="{BD554A0E-AE23-4578-8F78-224C16EDAE6B}" type="pres">
      <dgm:prSet presAssocID="{DCEE59CF-2CA1-4956-BB58-FDB7A3BEA980}" presName="firstComp" presStyleCnt="0"/>
      <dgm:spPr/>
    </dgm:pt>
    <dgm:pt modelId="{8396E340-0286-40D7-B134-1151DB15B29F}" type="pres">
      <dgm:prSet presAssocID="{DCEE59CF-2CA1-4956-BB58-FDB7A3BEA980}" presName="firstChild" presStyleLbl="bgAccFollowNode1" presStyleIdx="2" presStyleCnt="3" custScaleX="116875" custScaleY="377660" custLinFactNeighborX="-43847" custLinFactNeighborY="-47250"/>
      <dgm:spPr/>
      <dgm:t>
        <a:bodyPr/>
        <a:lstStyle/>
        <a:p>
          <a:endParaRPr lang="es-PE"/>
        </a:p>
      </dgm:t>
    </dgm:pt>
    <dgm:pt modelId="{A6CD56A1-78AA-4D9C-A872-D7ADF8491488}" type="pres">
      <dgm:prSet presAssocID="{DCEE59CF-2CA1-4956-BB58-FDB7A3BEA980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6A58EC-81B4-4D0D-B504-ED2D8979948A}" type="pres">
      <dgm:prSet presAssocID="{DCEE59CF-2CA1-4956-BB58-FDB7A3BEA980}" presName="negSpace" presStyleCnt="0"/>
      <dgm:spPr/>
    </dgm:pt>
    <dgm:pt modelId="{7AD91C2C-050D-4B9C-82BF-FAB3341B69A6}" type="pres">
      <dgm:prSet presAssocID="{DCEE59CF-2CA1-4956-BB58-FDB7A3BEA980}" presName="circle" presStyleLbl="node1" presStyleIdx="2" presStyleCnt="3" custScaleX="223169" custScaleY="216131" custLinFactY="-11850" custLinFactNeighborX="-66268" custLinFactNeighborY="-100000"/>
      <dgm:spPr/>
      <dgm:t>
        <a:bodyPr/>
        <a:lstStyle/>
        <a:p>
          <a:endParaRPr lang="es-PE"/>
        </a:p>
      </dgm:t>
    </dgm:pt>
  </dgm:ptLst>
  <dgm:cxnLst>
    <dgm:cxn modelId="{4B6EC6D3-AED7-4D36-ABDB-8A636B7390D7}" type="presOf" srcId="{AC0E7043-81AF-4A29-A4C8-0C8308853537}" destId="{CAC8007E-0645-4907-A9A7-FA160913A2A6}" srcOrd="0" destOrd="0" presId="urn:microsoft.com/office/officeart/2005/8/layout/hList9"/>
    <dgm:cxn modelId="{E681A39E-8F63-4349-8EB0-749A1DF0E1FA}" srcId="{4F39068C-10CC-45D9-8B4A-3FA2F6349DC3}" destId="{DCEE59CF-2CA1-4956-BB58-FDB7A3BEA980}" srcOrd="2" destOrd="0" parTransId="{49AC3184-2333-4C08-9D56-95E8E3C93F80}" sibTransId="{0CCF75DE-F5BA-45EE-9267-5684C74927D0}"/>
    <dgm:cxn modelId="{7865A5BE-A040-4AA4-B34B-CCF65854AFD1}" type="presOf" srcId="{A091013C-0DD2-4A3E-89CF-2C099A99B1E3}" destId="{30C83CD7-4F97-4564-BA7C-0AA8E2B928F4}" srcOrd="0" destOrd="0" presId="urn:microsoft.com/office/officeart/2005/8/layout/hList9"/>
    <dgm:cxn modelId="{F482B84D-8B06-45CB-9CF5-A9EB11A9229D}" type="presOf" srcId="{DCEE59CF-2CA1-4956-BB58-FDB7A3BEA980}" destId="{7AD91C2C-050D-4B9C-82BF-FAB3341B69A6}" srcOrd="0" destOrd="0" presId="urn:microsoft.com/office/officeart/2005/8/layout/hList9"/>
    <dgm:cxn modelId="{A93A5177-1D97-43B4-A3F0-261CA047E347}" type="presOf" srcId="{4F39068C-10CC-45D9-8B4A-3FA2F6349DC3}" destId="{F616D5CB-DDE1-4D48-96BC-D5180237F09A}" srcOrd="0" destOrd="0" presId="urn:microsoft.com/office/officeart/2005/8/layout/hList9"/>
    <dgm:cxn modelId="{DD3E113D-285B-4ED8-B0B0-1BC22FA1D1D1}" type="presOf" srcId="{BCD3AF2A-6BA5-4A25-8CDD-8ECAB12D8F73}" destId="{CABA4F6A-6B4D-4904-8F60-B283B8B414EC}" srcOrd="1" destOrd="0" presId="urn:microsoft.com/office/officeart/2005/8/layout/hList9"/>
    <dgm:cxn modelId="{6687C5D2-FA89-42E2-B132-90A67EC7A0E3}" type="presOf" srcId="{6B02099B-B880-4BC2-9BF2-979B3E4834AA}" destId="{8396E340-0286-40D7-B134-1151DB15B29F}" srcOrd="0" destOrd="0" presId="urn:microsoft.com/office/officeart/2005/8/layout/hList9"/>
    <dgm:cxn modelId="{21CB518F-0665-497B-AC2A-7DAE0D2AA2A0}" srcId="{41BA466A-56B3-4938-895F-43F15FB6C087}" destId="{AC0E7043-81AF-4A29-A4C8-0C8308853537}" srcOrd="0" destOrd="0" parTransId="{7B52A44A-1B43-4550-AA63-E92EFE0A2E1A}" sibTransId="{8B45A2CC-8257-4118-92E3-B63B9A6830B9}"/>
    <dgm:cxn modelId="{E00345C5-05BE-4729-BEDE-C25F4D3171DB}" type="presOf" srcId="{41BA466A-56B3-4938-895F-43F15FB6C087}" destId="{C98A7093-6B1F-49AB-9519-D80635DCEC16}" srcOrd="0" destOrd="0" presId="urn:microsoft.com/office/officeart/2005/8/layout/hList9"/>
    <dgm:cxn modelId="{1253B94C-D7A9-4CC4-AE1D-2D1282EB4004}" srcId="{A091013C-0DD2-4A3E-89CF-2C099A99B1E3}" destId="{BCD3AF2A-6BA5-4A25-8CDD-8ECAB12D8F73}" srcOrd="0" destOrd="0" parTransId="{E460D958-34AB-4368-94D3-05086C1E864D}" sibTransId="{4B9FBD3A-3AB3-45D1-A306-3377F840D2FD}"/>
    <dgm:cxn modelId="{6466B4C3-B5C3-422D-88C1-CBB68B1BD583}" srcId="{4F39068C-10CC-45D9-8B4A-3FA2F6349DC3}" destId="{41BA466A-56B3-4938-895F-43F15FB6C087}" srcOrd="0" destOrd="0" parTransId="{D261384E-C280-4946-941D-7640B644179F}" sibTransId="{0D85DB30-4A53-4645-80F4-76D9B70B8133}"/>
    <dgm:cxn modelId="{2CBCBD6F-FC24-4229-8AE8-BAC38FEE9AB1}" srcId="{DCEE59CF-2CA1-4956-BB58-FDB7A3BEA980}" destId="{6B02099B-B880-4BC2-9BF2-979B3E4834AA}" srcOrd="0" destOrd="0" parTransId="{1FDD72FB-C093-4CAE-940A-9B487221E7A0}" sibTransId="{3D561012-B368-4014-A9BC-922356874AC2}"/>
    <dgm:cxn modelId="{7078033A-8FA6-41FC-98E7-F83460C8C43B}" type="presOf" srcId="{BCD3AF2A-6BA5-4A25-8CDD-8ECAB12D8F73}" destId="{DE34F795-CEAF-4EDF-BB71-D8BC42F1EE48}" srcOrd="0" destOrd="0" presId="urn:microsoft.com/office/officeart/2005/8/layout/hList9"/>
    <dgm:cxn modelId="{4701A0E0-10F4-4561-8851-9D4C56104602}" type="presOf" srcId="{6B02099B-B880-4BC2-9BF2-979B3E4834AA}" destId="{A6CD56A1-78AA-4D9C-A872-D7ADF8491488}" srcOrd="1" destOrd="0" presId="urn:microsoft.com/office/officeart/2005/8/layout/hList9"/>
    <dgm:cxn modelId="{B5D18698-C9F9-41BC-93F8-6D7E8BEF6853}" type="presOf" srcId="{AC0E7043-81AF-4A29-A4C8-0C8308853537}" destId="{2A82669D-4020-447A-845E-8C0CF6B86ADB}" srcOrd="1" destOrd="0" presId="urn:microsoft.com/office/officeart/2005/8/layout/hList9"/>
    <dgm:cxn modelId="{A407FC0D-00CF-4130-8B84-44B3712F1FB9}" srcId="{4F39068C-10CC-45D9-8B4A-3FA2F6349DC3}" destId="{A091013C-0DD2-4A3E-89CF-2C099A99B1E3}" srcOrd="1" destOrd="0" parTransId="{CBE83724-2B79-4559-B707-36FED84EE106}" sibTransId="{FC1FF5C1-EE02-4229-A02F-C075E389F957}"/>
    <dgm:cxn modelId="{3DBCA356-F21B-4E94-8FE5-40E9388A4D77}" type="presParOf" srcId="{F616D5CB-DDE1-4D48-96BC-D5180237F09A}" destId="{E96A3EC1-5935-4410-A161-247D029E15AC}" srcOrd="0" destOrd="0" presId="urn:microsoft.com/office/officeart/2005/8/layout/hList9"/>
    <dgm:cxn modelId="{DCDDCF81-464E-4B5B-BE7D-3A3CBDB3DA6A}" type="presParOf" srcId="{F616D5CB-DDE1-4D48-96BC-D5180237F09A}" destId="{DBDDC3CF-19BD-4561-8176-B804DC70FEE0}" srcOrd="1" destOrd="0" presId="urn:microsoft.com/office/officeart/2005/8/layout/hList9"/>
    <dgm:cxn modelId="{3CE4EE5F-B015-4F32-AE77-D87ABD8ED850}" type="presParOf" srcId="{DBDDC3CF-19BD-4561-8176-B804DC70FEE0}" destId="{6467FDD3-A30D-49DC-90AB-EAD7511E9B41}" srcOrd="0" destOrd="0" presId="urn:microsoft.com/office/officeart/2005/8/layout/hList9"/>
    <dgm:cxn modelId="{25CA1B59-CBA4-42B7-84CB-109070C403C8}" type="presParOf" srcId="{DBDDC3CF-19BD-4561-8176-B804DC70FEE0}" destId="{3CD9E092-8F89-46C2-B02B-BFE3157017F5}" srcOrd="1" destOrd="0" presId="urn:microsoft.com/office/officeart/2005/8/layout/hList9"/>
    <dgm:cxn modelId="{0B76C37F-B2CC-4B56-A488-E9835DAE13D0}" type="presParOf" srcId="{3CD9E092-8F89-46C2-B02B-BFE3157017F5}" destId="{CAC8007E-0645-4907-A9A7-FA160913A2A6}" srcOrd="0" destOrd="0" presId="urn:microsoft.com/office/officeart/2005/8/layout/hList9"/>
    <dgm:cxn modelId="{643320CA-2721-428B-86F3-C85A876091AB}" type="presParOf" srcId="{3CD9E092-8F89-46C2-B02B-BFE3157017F5}" destId="{2A82669D-4020-447A-845E-8C0CF6B86ADB}" srcOrd="1" destOrd="0" presId="urn:microsoft.com/office/officeart/2005/8/layout/hList9"/>
    <dgm:cxn modelId="{41164721-D84E-438F-A224-B7E2B9BA11C6}" type="presParOf" srcId="{F616D5CB-DDE1-4D48-96BC-D5180237F09A}" destId="{5F71D5CE-819D-4361-806A-81F7141FACD2}" srcOrd="2" destOrd="0" presId="urn:microsoft.com/office/officeart/2005/8/layout/hList9"/>
    <dgm:cxn modelId="{52684575-C7BE-43B8-8905-2A30C3604F54}" type="presParOf" srcId="{F616D5CB-DDE1-4D48-96BC-D5180237F09A}" destId="{C98A7093-6B1F-49AB-9519-D80635DCEC16}" srcOrd="3" destOrd="0" presId="urn:microsoft.com/office/officeart/2005/8/layout/hList9"/>
    <dgm:cxn modelId="{F08DAE09-FC64-4AFD-A5A9-7AE31AA9B22F}" type="presParOf" srcId="{F616D5CB-DDE1-4D48-96BC-D5180237F09A}" destId="{AB6391FC-6728-4567-B435-3013BA03C1F5}" srcOrd="4" destOrd="0" presId="urn:microsoft.com/office/officeart/2005/8/layout/hList9"/>
    <dgm:cxn modelId="{FE9CDD6E-F147-491A-B9EF-6337D8DA152A}" type="presParOf" srcId="{F616D5CB-DDE1-4D48-96BC-D5180237F09A}" destId="{EE3BD5F6-F5E0-4F68-9465-8EE63A47F599}" srcOrd="5" destOrd="0" presId="urn:microsoft.com/office/officeart/2005/8/layout/hList9"/>
    <dgm:cxn modelId="{D7C81C17-90DF-4FBB-B082-6054F8F34356}" type="presParOf" srcId="{F616D5CB-DDE1-4D48-96BC-D5180237F09A}" destId="{A22A78AE-EEAF-4D81-B15E-9E37770E49B6}" srcOrd="6" destOrd="0" presId="urn:microsoft.com/office/officeart/2005/8/layout/hList9"/>
    <dgm:cxn modelId="{CCCF3DB9-2B01-4D2A-A163-800926CC748D}" type="presParOf" srcId="{A22A78AE-EEAF-4D81-B15E-9E37770E49B6}" destId="{BDA615A6-4586-4A06-BE56-D2366C88FF68}" srcOrd="0" destOrd="0" presId="urn:microsoft.com/office/officeart/2005/8/layout/hList9"/>
    <dgm:cxn modelId="{3753DC87-DE99-4A09-A77A-DA9F447C1B8A}" type="presParOf" srcId="{A22A78AE-EEAF-4D81-B15E-9E37770E49B6}" destId="{C4D744A3-0FA8-455C-A452-47133FA8DDD9}" srcOrd="1" destOrd="0" presId="urn:microsoft.com/office/officeart/2005/8/layout/hList9"/>
    <dgm:cxn modelId="{8E859ED4-BDF1-4771-B443-CD2F4F3A6D8C}" type="presParOf" srcId="{C4D744A3-0FA8-455C-A452-47133FA8DDD9}" destId="{DE34F795-CEAF-4EDF-BB71-D8BC42F1EE48}" srcOrd="0" destOrd="0" presId="urn:microsoft.com/office/officeart/2005/8/layout/hList9"/>
    <dgm:cxn modelId="{C8D18C1F-3BF7-412C-9CA3-BBAEA2D4D643}" type="presParOf" srcId="{C4D744A3-0FA8-455C-A452-47133FA8DDD9}" destId="{CABA4F6A-6B4D-4904-8F60-B283B8B414EC}" srcOrd="1" destOrd="0" presId="urn:microsoft.com/office/officeart/2005/8/layout/hList9"/>
    <dgm:cxn modelId="{5F1D5D4D-3C92-4692-A67D-013B1AF99CE3}" type="presParOf" srcId="{F616D5CB-DDE1-4D48-96BC-D5180237F09A}" destId="{598360F7-1AF0-48F3-97DE-239DDEC638D4}" srcOrd="7" destOrd="0" presId="urn:microsoft.com/office/officeart/2005/8/layout/hList9"/>
    <dgm:cxn modelId="{9CEF872C-71AC-4757-B531-AFADFDC4F32D}" type="presParOf" srcId="{F616D5CB-DDE1-4D48-96BC-D5180237F09A}" destId="{30C83CD7-4F97-4564-BA7C-0AA8E2B928F4}" srcOrd="8" destOrd="0" presId="urn:microsoft.com/office/officeart/2005/8/layout/hList9"/>
    <dgm:cxn modelId="{FA207106-16E7-477A-9ACC-247F34BAC518}" type="presParOf" srcId="{F616D5CB-DDE1-4D48-96BC-D5180237F09A}" destId="{AFB1CC16-9F3E-4EB6-B803-FAF2682E62CC}" srcOrd="9" destOrd="0" presId="urn:microsoft.com/office/officeart/2005/8/layout/hList9"/>
    <dgm:cxn modelId="{93DC5ACF-D2CF-4F5C-AC08-97548392F2F6}" type="presParOf" srcId="{F616D5CB-DDE1-4D48-96BC-D5180237F09A}" destId="{355A8160-B429-4A57-BCEC-A974F5179E49}" srcOrd="10" destOrd="0" presId="urn:microsoft.com/office/officeart/2005/8/layout/hList9"/>
    <dgm:cxn modelId="{9005EDCC-2F47-4973-B53A-D0B5FD1D6447}" type="presParOf" srcId="{F616D5CB-DDE1-4D48-96BC-D5180237F09A}" destId="{802DAFA7-2B50-4A85-A50D-CD63870EE982}" srcOrd="11" destOrd="0" presId="urn:microsoft.com/office/officeart/2005/8/layout/hList9"/>
    <dgm:cxn modelId="{73658A36-A40F-49CB-BFBC-E6B4B162DECC}" type="presParOf" srcId="{802DAFA7-2B50-4A85-A50D-CD63870EE982}" destId="{355697FF-DAD2-4817-93B6-E75E6A109CE1}" srcOrd="0" destOrd="0" presId="urn:microsoft.com/office/officeart/2005/8/layout/hList9"/>
    <dgm:cxn modelId="{2C007C06-8701-49E1-99BD-C0DE91036F68}" type="presParOf" srcId="{802DAFA7-2B50-4A85-A50D-CD63870EE982}" destId="{BD554A0E-AE23-4578-8F78-224C16EDAE6B}" srcOrd="1" destOrd="0" presId="urn:microsoft.com/office/officeart/2005/8/layout/hList9"/>
    <dgm:cxn modelId="{4E5BBCB2-F0B0-4ED8-85D7-C5E1079ABC78}" type="presParOf" srcId="{BD554A0E-AE23-4578-8F78-224C16EDAE6B}" destId="{8396E340-0286-40D7-B134-1151DB15B29F}" srcOrd="0" destOrd="0" presId="urn:microsoft.com/office/officeart/2005/8/layout/hList9"/>
    <dgm:cxn modelId="{A46949FF-F041-48C2-8BDB-2CDC484D5160}" type="presParOf" srcId="{BD554A0E-AE23-4578-8F78-224C16EDAE6B}" destId="{A6CD56A1-78AA-4D9C-A872-D7ADF8491488}" srcOrd="1" destOrd="0" presId="urn:microsoft.com/office/officeart/2005/8/layout/hList9"/>
    <dgm:cxn modelId="{234CB150-95D3-4A6D-9686-D2D6F5078D88}" type="presParOf" srcId="{F616D5CB-DDE1-4D48-96BC-D5180237F09A}" destId="{396A58EC-81B4-4D0D-B504-ED2D8979948A}" srcOrd="12" destOrd="0" presId="urn:microsoft.com/office/officeart/2005/8/layout/hList9"/>
    <dgm:cxn modelId="{CCFB9F53-C150-4B70-86FF-7C59CB38CF6F}" type="presParOf" srcId="{F616D5CB-DDE1-4D48-96BC-D5180237F09A}" destId="{7AD91C2C-050D-4B9C-82BF-FAB3341B69A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F1B828-8B17-472C-BABD-73E23EEB5B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C10C140-9CD1-4FA0-9B9E-1648A5C312ED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MX" dirty="0" smtClean="0"/>
            <a:t>Actualmente se tienen:</a:t>
          </a:r>
          <a:endParaRPr lang="es-PE" dirty="0"/>
        </a:p>
      </dgm:t>
    </dgm:pt>
    <dgm:pt modelId="{4DB1F358-543D-4F38-9FBA-181593AF3D38}" type="parTrans" cxnId="{7986C18F-2BAE-4862-B5BE-24C46CD5341B}">
      <dgm:prSet/>
      <dgm:spPr/>
      <dgm:t>
        <a:bodyPr/>
        <a:lstStyle/>
        <a:p>
          <a:endParaRPr lang="es-PE"/>
        </a:p>
      </dgm:t>
    </dgm:pt>
    <dgm:pt modelId="{A29DE8C3-D116-4699-AB52-C4FAC500E13C}" type="sibTrans" cxnId="{7986C18F-2BAE-4862-B5BE-24C46CD5341B}">
      <dgm:prSet/>
      <dgm:spPr/>
      <dgm:t>
        <a:bodyPr/>
        <a:lstStyle/>
        <a:p>
          <a:endParaRPr lang="es-PE"/>
        </a:p>
      </dgm:t>
    </dgm:pt>
    <dgm:pt modelId="{7DC01A84-27FB-4D37-A87A-D2DB8B464559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14 Concesiones viales.</a:t>
          </a:r>
          <a:endParaRPr lang="es-PE" dirty="0"/>
        </a:p>
      </dgm:t>
    </dgm:pt>
    <dgm:pt modelId="{3F6F0052-0EA9-4405-889D-3C74E7E49522}" type="parTrans" cxnId="{7A474F76-4D65-4B18-ADCF-57ADD97D14CD}">
      <dgm:prSet/>
      <dgm:spPr/>
      <dgm:t>
        <a:bodyPr/>
        <a:lstStyle/>
        <a:p>
          <a:endParaRPr lang="es-PE"/>
        </a:p>
      </dgm:t>
    </dgm:pt>
    <dgm:pt modelId="{962E2D23-0E61-45FF-B9A6-C53788A92CFC}" type="sibTrans" cxnId="{7A474F76-4D65-4B18-ADCF-57ADD97D14CD}">
      <dgm:prSet/>
      <dgm:spPr/>
      <dgm:t>
        <a:bodyPr/>
        <a:lstStyle/>
        <a:p>
          <a:endParaRPr lang="es-PE"/>
        </a:p>
      </dgm:t>
    </dgm:pt>
    <dgm:pt modelId="{574EAE95-3A69-4123-BA9F-22FD68447E9C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Con una inversión de US$ 3,583 Millones.</a:t>
          </a:r>
          <a:endParaRPr lang="es-PE" dirty="0"/>
        </a:p>
      </dgm:t>
    </dgm:pt>
    <dgm:pt modelId="{309F22E4-1247-435A-9B4F-DC9668EEA3C7}" type="parTrans" cxnId="{4A807B9E-E137-4758-BB25-E04B5F373AE9}">
      <dgm:prSet/>
      <dgm:spPr/>
      <dgm:t>
        <a:bodyPr/>
        <a:lstStyle/>
        <a:p>
          <a:endParaRPr lang="es-PE"/>
        </a:p>
      </dgm:t>
    </dgm:pt>
    <dgm:pt modelId="{8DE377E0-3368-4944-BD66-0B7D830FE3DD}" type="sibTrans" cxnId="{4A807B9E-E137-4758-BB25-E04B5F373AE9}">
      <dgm:prSet/>
      <dgm:spPr/>
      <dgm:t>
        <a:bodyPr/>
        <a:lstStyle/>
        <a:p>
          <a:endParaRPr lang="es-PE"/>
        </a:p>
      </dgm:t>
    </dgm:pt>
    <dgm:pt modelId="{44C32104-BABF-4ED9-998D-62E8FA9508D4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Interviniendo 5,363 Km.</a:t>
          </a:r>
          <a:endParaRPr lang="es-PE" dirty="0"/>
        </a:p>
      </dgm:t>
    </dgm:pt>
    <dgm:pt modelId="{87206659-6F8F-4EA6-8DCC-5C9C275B2B28}" type="parTrans" cxnId="{08D2EDE2-E74C-4AE6-9084-F5F84DD24800}">
      <dgm:prSet/>
      <dgm:spPr/>
      <dgm:t>
        <a:bodyPr/>
        <a:lstStyle/>
        <a:p>
          <a:endParaRPr lang="es-PE"/>
        </a:p>
      </dgm:t>
    </dgm:pt>
    <dgm:pt modelId="{92BB5CBC-7613-4872-95EC-587421FFA6DE}" type="sibTrans" cxnId="{08D2EDE2-E74C-4AE6-9084-F5F84DD24800}">
      <dgm:prSet/>
      <dgm:spPr/>
      <dgm:t>
        <a:bodyPr/>
        <a:lstStyle/>
        <a:p>
          <a:endParaRPr lang="es-PE"/>
        </a:p>
      </dgm:t>
    </dgm:pt>
    <dgm:pt modelId="{0C8A07C3-6796-48BD-94E1-76AB656A5599}" type="pres">
      <dgm:prSet presAssocID="{FEF1B828-8B17-472C-BABD-73E23EEB5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7FF74F8-3B0E-4BD2-8CEB-1560CD3449A2}" type="pres">
      <dgm:prSet presAssocID="{6C10C140-9CD1-4FA0-9B9E-1648A5C312ED}" presName="parentLin" presStyleCnt="0"/>
      <dgm:spPr/>
    </dgm:pt>
    <dgm:pt modelId="{A52E07D1-DE28-42D0-B831-2F175F9F28B6}" type="pres">
      <dgm:prSet presAssocID="{6C10C140-9CD1-4FA0-9B9E-1648A5C312ED}" presName="parentLeftMargin" presStyleLbl="node1" presStyleIdx="0" presStyleCnt="1"/>
      <dgm:spPr/>
      <dgm:t>
        <a:bodyPr/>
        <a:lstStyle/>
        <a:p>
          <a:endParaRPr lang="es-PE"/>
        </a:p>
      </dgm:t>
    </dgm:pt>
    <dgm:pt modelId="{BDD76889-A0A3-4C67-8B1D-D95D037199BB}" type="pres">
      <dgm:prSet presAssocID="{6C10C140-9CD1-4FA0-9B9E-1648A5C312ED}" presName="parentText" presStyleLbl="node1" presStyleIdx="0" presStyleCnt="1" custScaleY="6967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802B9C-5FBD-49B0-985C-21F111EF26E3}" type="pres">
      <dgm:prSet presAssocID="{6C10C140-9CD1-4FA0-9B9E-1648A5C312ED}" presName="negativeSpace" presStyleCnt="0"/>
      <dgm:spPr/>
    </dgm:pt>
    <dgm:pt modelId="{F62495A7-9C7B-41FD-9CCC-EB7B18213383}" type="pres">
      <dgm:prSet presAssocID="{6C10C140-9CD1-4FA0-9B9E-1648A5C312E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DCCAD15-F71E-47C6-A304-DC80478C0084}" type="presOf" srcId="{574EAE95-3A69-4123-BA9F-22FD68447E9C}" destId="{F62495A7-9C7B-41FD-9CCC-EB7B18213383}" srcOrd="0" destOrd="1" presId="urn:microsoft.com/office/officeart/2005/8/layout/list1"/>
    <dgm:cxn modelId="{6A889EFA-DE93-40C6-A52B-608A19CF0628}" type="presOf" srcId="{6C10C140-9CD1-4FA0-9B9E-1648A5C312ED}" destId="{A52E07D1-DE28-42D0-B831-2F175F9F28B6}" srcOrd="0" destOrd="0" presId="urn:microsoft.com/office/officeart/2005/8/layout/list1"/>
    <dgm:cxn modelId="{67F1DF2A-BAA4-4DAF-B624-7F70FE3B69BB}" type="presOf" srcId="{44C32104-BABF-4ED9-998D-62E8FA9508D4}" destId="{F62495A7-9C7B-41FD-9CCC-EB7B18213383}" srcOrd="0" destOrd="2" presId="urn:microsoft.com/office/officeart/2005/8/layout/list1"/>
    <dgm:cxn modelId="{08D2EDE2-E74C-4AE6-9084-F5F84DD24800}" srcId="{6C10C140-9CD1-4FA0-9B9E-1648A5C312ED}" destId="{44C32104-BABF-4ED9-998D-62E8FA9508D4}" srcOrd="2" destOrd="0" parTransId="{87206659-6F8F-4EA6-8DCC-5C9C275B2B28}" sibTransId="{92BB5CBC-7613-4872-95EC-587421FFA6DE}"/>
    <dgm:cxn modelId="{A151EF52-46BD-45AF-B29A-4EC0F1B797DA}" type="presOf" srcId="{FEF1B828-8B17-472C-BABD-73E23EEB5BF5}" destId="{0C8A07C3-6796-48BD-94E1-76AB656A5599}" srcOrd="0" destOrd="0" presId="urn:microsoft.com/office/officeart/2005/8/layout/list1"/>
    <dgm:cxn modelId="{7A474F76-4D65-4B18-ADCF-57ADD97D14CD}" srcId="{6C10C140-9CD1-4FA0-9B9E-1648A5C312ED}" destId="{7DC01A84-27FB-4D37-A87A-D2DB8B464559}" srcOrd="0" destOrd="0" parTransId="{3F6F0052-0EA9-4405-889D-3C74E7E49522}" sibTransId="{962E2D23-0E61-45FF-B9A6-C53788A92CFC}"/>
    <dgm:cxn modelId="{AB22ADA2-4871-4D41-84F2-8BA5E9DD20DB}" type="presOf" srcId="{7DC01A84-27FB-4D37-A87A-D2DB8B464559}" destId="{F62495A7-9C7B-41FD-9CCC-EB7B18213383}" srcOrd="0" destOrd="0" presId="urn:microsoft.com/office/officeart/2005/8/layout/list1"/>
    <dgm:cxn modelId="{4A807B9E-E137-4758-BB25-E04B5F373AE9}" srcId="{6C10C140-9CD1-4FA0-9B9E-1648A5C312ED}" destId="{574EAE95-3A69-4123-BA9F-22FD68447E9C}" srcOrd="1" destOrd="0" parTransId="{309F22E4-1247-435A-9B4F-DC9668EEA3C7}" sibTransId="{8DE377E0-3368-4944-BD66-0B7D830FE3DD}"/>
    <dgm:cxn modelId="{F7B14CB2-5A1B-4D57-AF93-401E7189E486}" type="presOf" srcId="{6C10C140-9CD1-4FA0-9B9E-1648A5C312ED}" destId="{BDD76889-A0A3-4C67-8B1D-D95D037199BB}" srcOrd="1" destOrd="0" presId="urn:microsoft.com/office/officeart/2005/8/layout/list1"/>
    <dgm:cxn modelId="{7986C18F-2BAE-4862-B5BE-24C46CD5341B}" srcId="{FEF1B828-8B17-472C-BABD-73E23EEB5BF5}" destId="{6C10C140-9CD1-4FA0-9B9E-1648A5C312ED}" srcOrd="0" destOrd="0" parTransId="{4DB1F358-543D-4F38-9FBA-181593AF3D38}" sibTransId="{A29DE8C3-D116-4699-AB52-C4FAC500E13C}"/>
    <dgm:cxn modelId="{40CB3AA1-0914-47E0-92B6-C0958B36E603}" type="presParOf" srcId="{0C8A07C3-6796-48BD-94E1-76AB656A5599}" destId="{87FF74F8-3B0E-4BD2-8CEB-1560CD3449A2}" srcOrd="0" destOrd="0" presId="urn:microsoft.com/office/officeart/2005/8/layout/list1"/>
    <dgm:cxn modelId="{A2BBCA39-4418-4034-99FB-E0E5A9292AEF}" type="presParOf" srcId="{87FF74F8-3B0E-4BD2-8CEB-1560CD3449A2}" destId="{A52E07D1-DE28-42D0-B831-2F175F9F28B6}" srcOrd="0" destOrd="0" presId="urn:microsoft.com/office/officeart/2005/8/layout/list1"/>
    <dgm:cxn modelId="{8C94E3DF-A288-4CFD-BE04-734DE77246AB}" type="presParOf" srcId="{87FF74F8-3B0E-4BD2-8CEB-1560CD3449A2}" destId="{BDD76889-A0A3-4C67-8B1D-D95D037199BB}" srcOrd="1" destOrd="0" presId="urn:microsoft.com/office/officeart/2005/8/layout/list1"/>
    <dgm:cxn modelId="{373A789F-A691-4913-A9EA-87E4251C5784}" type="presParOf" srcId="{0C8A07C3-6796-48BD-94E1-76AB656A5599}" destId="{61802B9C-5FBD-49B0-985C-21F111EF26E3}" srcOrd="1" destOrd="0" presId="urn:microsoft.com/office/officeart/2005/8/layout/list1"/>
    <dgm:cxn modelId="{B144E062-1A2A-429B-8ED4-7A9C623F3296}" type="presParOf" srcId="{0C8A07C3-6796-48BD-94E1-76AB656A5599}" destId="{F62495A7-9C7B-41FD-9CCC-EB7B182133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1C6F1-74E9-4B40-90EF-CF682E1E947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7EF72FD1-9F29-40C6-8897-61D7575D5296}">
      <dgm:prSet phldrT="[Texto]"/>
      <dgm:spPr/>
      <dgm:t>
        <a:bodyPr/>
        <a:lstStyle/>
        <a:p>
          <a:r>
            <a:rPr lang="es-MX" dirty="0" smtClean="0"/>
            <a:t>OBJETIVO GENERAL</a:t>
          </a:r>
          <a:endParaRPr lang="es-PE" dirty="0"/>
        </a:p>
      </dgm:t>
    </dgm:pt>
    <dgm:pt modelId="{A862EA77-B694-4677-9F57-ECFC9E121B70}" type="parTrans" cxnId="{95779C00-50D9-47E6-8E38-A748229115CE}">
      <dgm:prSet/>
      <dgm:spPr/>
      <dgm:t>
        <a:bodyPr/>
        <a:lstStyle/>
        <a:p>
          <a:endParaRPr lang="es-PE"/>
        </a:p>
      </dgm:t>
    </dgm:pt>
    <dgm:pt modelId="{4D257355-C2E9-44D9-BA3B-A78AA73B5EFC}" type="sibTrans" cxnId="{95779C00-50D9-47E6-8E38-A748229115CE}">
      <dgm:prSet/>
      <dgm:spPr/>
      <dgm:t>
        <a:bodyPr/>
        <a:lstStyle/>
        <a:p>
          <a:endParaRPr lang="es-PE"/>
        </a:p>
      </dgm:t>
    </dgm:pt>
    <dgm:pt modelId="{B3FBF809-55D4-4342-822A-7E653ADBDCF8}">
      <dgm:prSet phldrT="[Texto]"/>
      <dgm:spPr/>
      <dgm:t>
        <a:bodyPr/>
        <a:lstStyle/>
        <a:p>
          <a:r>
            <a:rPr lang="es-MX" dirty="0" smtClean="0">
              <a:latin typeface="Calibri" pitchFamily="34" charset="0"/>
            </a:rPr>
            <a:t>Desarrollo del Sistema </a:t>
          </a:r>
          <a:r>
            <a:rPr lang="es-MX" dirty="0" err="1" smtClean="0">
              <a:latin typeface="Calibri" pitchFamily="34" charset="0"/>
            </a:rPr>
            <a:t>Hidroviario</a:t>
          </a:r>
          <a:r>
            <a:rPr lang="es-MX" dirty="0" smtClean="0">
              <a:latin typeface="Calibri" pitchFamily="34" charset="0"/>
            </a:rPr>
            <a:t> de la Amazonía para mantener la navegación en condiciones seguras los 365 días del año, en los Ríos Ucayali, Huallaga, Marañón y Amazonas.</a:t>
          </a:r>
          <a:endParaRPr lang="es-PE" dirty="0"/>
        </a:p>
      </dgm:t>
    </dgm:pt>
    <dgm:pt modelId="{4659E415-B768-4F8B-ABD4-05DB8A8C1996}" type="parTrans" cxnId="{C63D4682-6799-4D12-99B2-D12CEE42B793}">
      <dgm:prSet/>
      <dgm:spPr/>
      <dgm:t>
        <a:bodyPr/>
        <a:lstStyle/>
        <a:p>
          <a:endParaRPr lang="es-PE"/>
        </a:p>
      </dgm:t>
    </dgm:pt>
    <dgm:pt modelId="{2B6B9BFE-BF78-4B79-8742-3D591C1E8C25}" type="sibTrans" cxnId="{C63D4682-6799-4D12-99B2-D12CEE42B793}">
      <dgm:prSet/>
      <dgm:spPr/>
      <dgm:t>
        <a:bodyPr/>
        <a:lstStyle/>
        <a:p>
          <a:endParaRPr lang="es-PE"/>
        </a:p>
      </dgm:t>
    </dgm:pt>
    <dgm:pt modelId="{AA104726-44A8-4F3C-9ABB-5250DF974741}">
      <dgm:prSet phldrT="[Texto]"/>
      <dgm:spPr/>
      <dgm:t>
        <a:bodyPr/>
        <a:lstStyle/>
        <a:p>
          <a:r>
            <a:rPr lang="es-MX" dirty="0" smtClean="0"/>
            <a:t>ESTADO DEL PROYECTO</a:t>
          </a:r>
          <a:endParaRPr lang="es-PE" dirty="0"/>
        </a:p>
      </dgm:t>
    </dgm:pt>
    <dgm:pt modelId="{D313B03C-6637-4E2D-B30A-5451B8978470}" type="parTrans" cxnId="{339728A8-22A9-4D80-814D-C5CD4834FAE3}">
      <dgm:prSet/>
      <dgm:spPr/>
      <dgm:t>
        <a:bodyPr/>
        <a:lstStyle/>
        <a:p>
          <a:endParaRPr lang="es-PE"/>
        </a:p>
      </dgm:t>
    </dgm:pt>
    <dgm:pt modelId="{02094B71-6C76-4D4D-9796-4101C2B29A06}" type="sibTrans" cxnId="{339728A8-22A9-4D80-814D-C5CD4834FAE3}">
      <dgm:prSet/>
      <dgm:spPr/>
      <dgm:t>
        <a:bodyPr/>
        <a:lstStyle/>
        <a:p>
          <a:endParaRPr lang="es-PE"/>
        </a:p>
      </dgm:t>
    </dgm:pt>
    <dgm:pt modelId="{F842B2BB-B497-4294-B239-26CFAA9AA59C}">
      <dgm:prSet phldrT="[Texto]"/>
      <dgm:spPr/>
      <dgm:t>
        <a:bodyPr/>
        <a:lstStyle/>
        <a:p>
          <a:r>
            <a:rPr lang="es-MX" dirty="0" smtClean="0"/>
            <a:t>Estudio de Factibilidad</a:t>
          </a:r>
          <a:endParaRPr lang="es-PE" dirty="0"/>
        </a:p>
      </dgm:t>
    </dgm:pt>
    <dgm:pt modelId="{CB24D5AD-4A7E-4547-B081-3BB51DDB07E4}" type="parTrans" cxnId="{BACF6498-E6C1-4C75-A43B-43046DE6DA0E}">
      <dgm:prSet/>
      <dgm:spPr/>
      <dgm:t>
        <a:bodyPr/>
        <a:lstStyle/>
        <a:p>
          <a:endParaRPr lang="es-PE"/>
        </a:p>
      </dgm:t>
    </dgm:pt>
    <dgm:pt modelId="{B01C8B39-DFEA-4229-A31D-406EAD958D1A}" type="sibTrans" cxnId="{BACF6498-E6C1-4C75-A43B-43046DE6DA0E}">
      <dgm:prSet/>
      <dgm:spPr/>
      <dgm:t>
        <a:bodyPr/>
        <a:lstStyle/>
        <a:p>
          <a:endParaRPr lang="es-PE"/>
        </a:p>
      </dgm:t>
    </dgm:pt>
    <dgm:pt modelId="{A0E44D6B-B666-4FB8-AD57-2FEE5E5D336A}">
      <dgm:prSet/>
      <dgm:spPr/>
      <dgm:t>
        <a:bodyPr/>
        <a:lstStyle/>
        <a:p>
          <a:r>
            <a:rPr lang="es-MX" dirty="0" smtClean="0"/>
            <a:t>INVERSIÓN</a:t>
          </a:r>
          <a:endParaRPr lang="es-PE" dirty="0"/>
        </a:p>
      </dgm:t>
    </dgm:pt>
    <dgm:pt modelId="{5D23B2FC-06EF-4C17-9E63-24CF72B769BC}" type="parTrans" cxnId="{8603B717-316A-4CD6-AFF3-5BCDB30DF6BF}">
      <dgm:prSet/>
      <dgm:spPr/>
      <dgm:t>
        <a:bodyPr/>
        <a:lstStyle/>
        <a:p>
          <a:endParaRPr lang="es-PE"/>
        </a:p>
      </dgm:t>
    </dgm:pt>
    <dgm:pt modelId="{6198E54F-A6F7-40E4-9D01-659F36E4EF84}" type="sibTrans" cxnId="{8603B717-316A-4CD6-AFF3-5BCDB30DF6BF}">
      <dgm:prSet/>
      <dgm:spPr/>
      <dgm:t>
        <a:bodyPr/>
        <a:lstStyle/>
        <a:p>
          <a:endParaRPr lang="es-PE"/>
        </a:p>
      </dgm:t>
    </dgm:pt>
    <dgm:pt modelId="{16047B28-32BB-4C4A-A8E7-BCFCE24ECC96}">
      <dgm:prSet/>
      <dgm:spPr/>
      <dgm:t>
        <a:bodyPr/>
        <a:lstStyle/>
        <a:p>
          <a:r>
            <a:rPr lang="es-MX" dirty="0" smtClean="0"/>
            <a:t>Inversión Estimada: US$ 52 MM . </a:t>
          </a:r>
          <a:endParaRPr lang="es-PE" dirty="0"/>
        </a:p>
      </dgm:t>
    </dgm:pt>
    <dgm:pt modelId="{295758DC-297E-40B6-A18D-4C97576499F5}" type="parTrans" cxnId="{2412EDFD-191C-4998-B4D4-CEBEB538EDF7}">
      <dgm:prSet/>
      <dgm:spPr/>
      <dgm:t>
        <a:bodyPr/>
        <a:lstStyle/>
        <a:p>
          <a:endParaRPr lang="es-PE"/>
        </a:p>
      </dgm:t>
    </dgm:pt>
    <dgm:pt modelId="{88442453-4D23-4C1F-85F2-7DC161E3CBEF}" type="sibTrans" cxnId="{2412EDFD-191C-4998-B4D4-CEBEB538EDF7}">
      <dgm:prSet/>
      <dgm:spPr/>
      <dgm:t>
        <a:bodyPr/>
        <a:lstStyle/>
        <a:p>
          <a:endParaRPr lang="es-PE"/>
        </a:p>
      </dgm:t>
    </dgm:pt>
    <dgm:pt modelId="{84175332-864E-4146-826D-07B53B958C59}">
      <dgm:prSet/>
      <dgm:spPr/>
      <dgm:t>
        <a:bodyPr/>
        <a:lstStyle/>
        <a:p>
          <a:r>
            <a:rPr lang="es-MX" dirty="0" smtClean="0"/>
            <a:t>LONGITUD: 2500 Km</a:t>
          </a:r>
          <a:endParaRPr lang="es-PE" dirty="0"/>
        </a:p>
      </dgm:t>
    </dgm:pt>
    <dgm:pt modelId="{80FBD2D2-FF45-4A02-BBCA-51866BC5DD42}" type="parTrans" cxnId="{D856ABF5-72A6-4C7E-89E7-61371D329BF7}">
      <dgm:prSet/>
      <dgm:spPr/>
      <dgm:t>
        <a:bodyPr/>
        <a:lstStyle/>
        <a:p>
          <a:endParaRPr lang="es-PE"/>
        </a:p>
      </dgm:t>
    </dgm:pt>
    <dgm:pt modelId="{7804C777-FF96-46C9-B9EE-C38176F37666}" type="sibTrans" cxnId="{D856ABF5-72A6-4C7E-89E7-61371D329BF7}">
      <dgm:prSet/>
      <dgm:spPr/>
      <dgm:t>
        <a:bodyPr/>
        <a:lstStyle/>
        <a:p>
          <a:endParaRPr lang="es-PE"/>
        </a:p>
      </dgm:t>
    </dgm:pt>
    <dgm:pt modelId="{08866F09-43CC-44EA-BDD3-A6506850F158}">
      <dgm:prSet/>
      <dgm:spPr/>
      <dgm:t>
        <a:bodyPr/>
        <a:lstStyle/>
        <a:p>
          <a:r>
            <a:rPr lang="es-MX" dirty="0" smtClean="0"/>
            <a:t>OBRAS A EJECUTAR:</a:t>
          </a:r>
          <a:endParaRPr lang="es-PE" dirty="0"/>
        </a:p>
      </dgm:t>
    </dgm:pt>
    <dgm:pt modelId="{EF0B757E-0591-434A-9A5C-9B57A6725CFF}" type="parTrans" cxnId="{BABE02C2-2D07-410A-A001-66CF07EC1985}">
      <dgm:prSet/>
      <dgm:spPr/>
      <dgm:t>
        <a:bodyPr/>
        <a:lstStyle/>
        <a:p>
          <a:endParaRPr lang="es-PE"/>
        </a:p>
      </dgm:t>
    </dgm:pt>
    <dgm:pt modelId="{30AD954D-031F-4BC0-A2EF-E6A5AB9F7A7F}" type="sibTrans" cxnId="{BABE02C2-2D07-410A-A001-66CF07EC1985}">
      <dgm:prSet/>
      <dgm:spPr/>
      <dgm:t>
        <a:bodyPr/>
        <a:lstStyle/>
        <a:p>
          <a:endParaRPr lang="es-PE"/>
        </a:p>
      </dgm:t>
    </dgm:pt>
    <dgm:pt modelId="{A518C609-2D23-492B-9F0D-3DA836A7C029}">
      <dgm:prSet/>
      <dgm:spPr/>
      <dgm:t>
        <a:bodyPr/>
        <a:lstStyle/>
        <a:p>
          <a:r>
            <a:rPr lang="es-MX" dirty="0" smtClean="0"/>
            <a:t>Obras de Dragado.</a:t>
          </a:r>
          <a:endParaRPr lang="es-PE" dirty="0"/>
        </a:p>
      </dgm:t>
    </dgm:pt>
    <dgm:pt modelId="{1CA78CF5-6DB9-45D3-B188-4C3C82BA9C1F}" type="parTrans" cxnId="{A42720F1-651B-4AD6-A0F3-B649C7097D02}">
      <dgm:prSet/>
      <dgm:spPr/>
      <dgm:t>
        <a:bodyPr/>
        <a:lstStyle/>
        <a:p>
          <a:endParaRPr lang="es-PE"/>
        </a:p>
      </dgm:t>
    </dgm:pt>
    <dgm:pt modelId="{6B626241-2B76-48C0-B9AA-25C1E588F6FE}" type="sibTrans" cxnId="{A42720F1-651B-4AD6-A0F3-B649C7097D02}">
      <dgm:prSet/>
      <dgm:spPr/>
      <dgm:t>
        <a:bodyPr/>
        <a:lstStyle/>
        <a:p>
          <a:endParaRPr lang="es-PE"/>
        </a:p>
      </dgm:t>
    </dgm:pt>
    <dgm:pt modelId="{9261342C-944B-4C4E-A01A-0DDA4E0A7C36}">
      <dgm:prSet/>
      <dgm:spPr/>
      <dgm:t>
        <a:bodyPr/>
        <a:lstStyle/>
        <a:p>
          <a:r>
            <a:rPr lang="es-MX" dirty="0" smtClean="0"/>
            <a:t>Instalación de un Sistema de Ayudas a la Navegación.</a:t>
          </a:r>
          <a:endParaRPr lang="es-PE" dirty="0"/>
        </a:p>
      </dgm:t>
    </dgm:pt>
    <dgm:pt modelId="{CE683AED-4834-4518-9CCF-F91FC1F08F7F}" type="parTrans" cxnId="{6CB103CB-EEB1-40DB-A0E8-B1D627728E3D}">
      <dgm:prSet/>
      <dgm:spPr/>
      <dgm:t>
        <a:bodyPr/>
        <a:lstStyle/>
        <a:p>
          <a:endParaRPr lang="es-PE"/>
        </a:p>
      </dgm:t>
    </dgm:pt>
    <dgm:pt modelId="{C2A0255F-5AD8-49DC-BB5A-3D6BF24F6FEC}" type="sibTrans" cxnId="{6CB103CB-EEB1-40DB-A0E8-B1D627728E3D}">
      <dgm:prSet/>
      <dgm:spPr/>
      <dgm:t>
        <a:bodyPr/>
        <a:lstStyle/>
        <a:p>
          <a:endParaRPr lang="es-PE"/>
        </a:p>
      </dgm:t>
    </dgm:pt>
    <dgm:pt modelId="{2BBAA9CE-05C5-4B88-8EE4-F8480283001C}">
      <dgm:prSet/>
      <dgm:spPr/>
      <dgm:t>
        <a:bodyPr/>
        <a:lstStyle/>
        <a:p>
          <a:r>
            <a:rPr lang="es-MX" dirty="0" smtClean="0"/>
            <a:t>Instalación de una Red de </a:t>
          </a:r>
          <a:r>
            <a:rPr lang="es-MX" dirty="0" err="1" smtClean="0"/>
            <a:t>Limnimetros</a:t>
          </a:r>
          <a:r>
            <a:rPr lang="es-MX" dirty="0" smtClean="0"/>
            <a:t> Satelitales.</a:t>
          </a:r>
          <a:endParaRPr lang="es-PE" dirty="0"/>
        </a:p>
      </dgm:t>
    </dgm:pt>
    <dgm:pt modelId="{0EAFE44B-00B7-489A-B29B-10C4584ED36C}" type="parTrans" cxnId="{7DDB610A-45E1-486E-B867-47AA47DA4691}">
      <dgm:prSet/>
      <dgm:spPr/>
      <dgm:t>
        <a:bodyPr/>
        <a:lstStyle/>
        <a:p>
          <a:endParaRPr lang="es-PE"/>
        </a:p>
      </dgm:t>
    </dgm:pt>
    <dgm:pt modelId="{ED9B6B7E-C8C4-40E8-A2C9-EB8E203D44DD}" type="sibTrans" cxnId="{7DDB610A-45E1-486E-B867-47AA47DA4691}">
      <dgm:prSet/>
      <dgm:spPr/>
      <dgm:t>
        <a:bodyPr/>
        <a:lstStyle/>
        <a:p>
          <a:endParaRPr lang="es-PE"/>
        </a:p>
      </dgm:t>
    </dgm:pt>
    <dgm:pt modelId="{7D3FFE5C-EE8E-457C-A694-6FA3D96B7441}" type="pres">
      <dgm:prSet presAssocID="{DC61C6F1-74E9-4B40-90EF-CF682E1E9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52CFCE-EB7B-4D10-BDA4-CF2AFFD9852C}" type="pres">
      <dgm:prSet presAssocID="{7EF72FD1-9F29-40C6-8897-61D7575D529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193E6B-3529-491C-A54F-36AD8104154A}" type="pres">
      <dgm:prSet presAssocID="{7EF72FD1-9F29-40C6-8897-61D7575D529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B8D82E-C789-4819-9982-D87A4B193D3A}" type="pres">
      <dgm:prSet presAssocID="{AA104726-44A8-4F3C-9ABB-5250DF974741}" presName="parentText" presStyleLbl="node1" presStyleIdx="1" presStyleCnt="5" custLinFactNeighborX="-1181" custLinFactNeighborY="-638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A408DB-CDAB-44DC-9E12-0E0D28DD1573}" type="pres">
      <dgm:prSet presAssocID="{AA104726-44A8-4F3C-9ABB-5250DF97474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7DDE994-E9AB-4FAF-BFC4-73593D4A7BB1}" type="pres">
      <dgm:prSet presAssocID="{A0E44D6B-B666-4FB8-AD57-2FEE5E5D33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14AAC9-6594-4E91-A4BD-2532A7010995}" type="pres">
      <dgm:prSet presAssocID="{A0E44D6B-B666-4FB8-AD57-2FEE5E5D336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EA8C8D-5B69-4FC5-914C-337F8D2E1C11}" type="pres">
      <dgm:prSet presAssocID="{84175332-864E-4146-826D-07B53B958C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EE5761-23B8-4DD5-8AEC-0565999462D5}" type="pres">
      <dgm:prSet presAssocID="{7804C777-FF96-46C9-B9EE-C38176F37666}" presName="spacer" presStyleCnt="0"/>
      <dgm:spPr/>
    </dgm:pt>
    <dgm:pt modelId="{75F30437-4573-4A13-B662-281583C9DAEC}" type="pres">
      <dgm:prSet presAssocID="{08866F09-43CC-44EA-BDD3-A6506850F1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8CE389-A9A3-463A-9509-EF87DB7450B4}" type="pres">
      <dgm:prSet presAssocID="{08866F09-43CC-44EA-BDD3-A6506850F15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3D912F5-8FE3-4F42-9763-506EE160E296}" type="presOf" srcId="{A518C609-2D23-492B-9F0D-3DA836A7C029}" destId="{DE8CE389-A9A3-463A-9509-EF87DB7450B4}" srcOrd="0" destOrd="0" presId="urn:microsoft.com/office/officeart/2005/8/layout/vList2"/>
    <dgm:cxn modelId="{339728A8-22A9-4D80-814D-C5CD4834FAE3}" srcId="{DC61C6F1-74E9-4B40-90EF-CF682E1E9479}" destId="{AA104726-44A8-4F3C-9ABB-5250DF974741}" srcOrd="1" destOrd="0" parTransId="{D313B03C-6637-4E2D-B30A-5451B8978470}" sibTransId="{02094B71-6C76-4D4D-9796-4101C2B29A06}"/>
    <dgm:cxn modelId="{67E16CA0-861E-453A-921E-8E1C7E2F8A60}" type="presOf" srcId="{2BBAA9CE-05C5-4B88-8EE4-F8480283001C}" destId="{DE8CE389-A9A3-463A-9509-EF87DB7450B4}" srcOrd="0" destOrd="2" presId="urn:microsoft.com/office/officeart/2005/8/layout/vList2"/>
    <dgm:cxn modelId="{BABE02C2-2D07-410A-A001-66CF07EC1985}" srcId="{DC61C6F1-74E9-4B40-90EF-CF682E1E9479}" destId="{08866F09-43CC-44EA-BDD3-A6506850F158}" srcOrd="4" destOrd="0" parTransId="{EF0B757E-0591-434A-9A5C-9B57A6725CFF}" sibTransId="{30AD954D-031F-4BC0-A2EF-E6A5AB9F7A7F}"/>
    <dgm:cxn modelId="{DC29A00F-E88A-4F4E-9FC8-93BA2ECEFBA5}" type="presOf" srcId="{B3FBF809-55D4-4342-822A-7E653ADBDCF8}" destId="{33193E6B-3529-491C-A54F-36AD8104154A}" srcOrd="0" destOrd="0" presId="urn:microsoft.com/office/officeart/2005/8/layout/vList2"/>
    <dgm:cxn modelId="{C63D4682-6799-4D12-99B2-D12CEE42B793}" srcId="{7EF72FD1-9F29-40C6-8897-61D7575D5296}" destId="{B3FBF809-55D4-4342-822A-7E653ADBDCF8}" srcOrd="0" destOrd="0" parTransId="{4659E415-B768-4F8B-ABD4-05DB8A8C1996}" sibTransId="{2B6B9BFE-BF78-4B79-8742-3D591C1E8C25}"/>
    <dgm:cxn modelId="{63B102B7-3FD4-4668-9D4F-3BC62287ADA1}" type="presOf" srcId="{A0E44D6B-B666-4FB8-AD57-2FEE5E5D336A}" destId="{87DDE994-E9AB-4FAF-BFC4-73593D4A7BB1}" srcOrd="0" destOrd="0" presId="urn:microsoft.com/office/officeart/2005/8/layout/vList2"/>
    <dgm:cxn modelId="{09E538C1-0BD6-4838-8CF5-FEE971A108CA}" type="presOf" srcId="{DC61C6F1-74E9-4B40-90EF-CF682E1E9479}" destId="{7D3FFE5C-EE8E-457C-A694-6FA3D96B7441}" srcOrd="0" destOrd="0" presId="urn:microsoft.com/office/officeart/2005/8/layout/vList2"/>
    <dgm:cxn modelId="{95779C00-50D9-47E6-8E38-A748229115CE}" srcId="{DC61C6F1-74E9-4B40-90EF-CF682E1E9479}" destId="{7EF72FD1-9F29-40C6-8897-61D7575D5296}" srcOrd="0" destOrd="0" parTransId="{A862EA77-B694-4677-9F57-ECFC9E121B70}" sibTransId="{4D257355-C2E9-44D9-BA3B-A78AA73B5EFC}"/>
    <dgm:cxn modelId="{A8B42294-A129-4670-B5EC-EE184DB92E76}" type="presOf" srcId="{9261342C-944B-4C4E-A01A-0DDA4E0A7C36}" destId="{DE8CE389-A9A3-463A-9509-EF87DB7450B4}" srcOrd="0" destOrd="1" presId="urn:microsoft.com/office/officeart/2005/8/layout/vList2"/>
    <dgm:cxn modelId="{6CB103CB-EEB1-40DB-A0E8-B1D627728E3D}" srcId="{08866F09-43CC-44EA-BDD3-A6506850F158}" destId="{9261342C-944B-4C4E-A01A-0DDA4E0A7C36}" srcOrd="1" destOrd="0" parTransId="{CE683AED-4834-4518-9CCF-F91FC1F08F7F}" sibTransId="{C2A0255F-5AD8-49DC-BB5A-3D6BF24F6FEC}"/>
    <dgm:cxn modelId="{DCB6E081-A618-4013-B601-174D8EBB9406}" type="presOf" srcId="{08866F09-43CC-44EA-BDD3-A6506850F158}" destId="{75F30437-4573-4A13-B662-281583C9DAEC}" srcOrd="0" destOrd="0" presId="urn:microsoft.com/office/officeart/2005/8/layout/vList2"/>
    <dgm:cxn modelId="{BACF6498-E6C1-4C75-A43B-43046DE6DA0E}" srcId="{AA104726-44A8-4F3C-9ABB-5250DF974741}" destId="{F842B2BB-B497-4294-B239-26CFAA9AA59C}" srcOrd="0" destOrd="0" parTransId="{CB24D5AD-4A7E-4547-B081-3BB51DDB07E4}" sibTransId="{B01C8B39-DFEA-4229-A31D-406EAD958D1A}"/>
    <dgm:cxn modelId="{DC82C37F-8950-47F6-829D-822FE39000E0}" type="presOf" srcId="{AA104726-44A8-4F3C-9ABB-5250DF974741}" destId="{45B8D82E-C789-4819-9982-D87A4B193D3A}" srcOrd="0" destOrd="0" presId="urn:microsoft.com/office/officeart/2005/8/layout/vList2"/>
    <dgm:cxn modelId="{B9127274-5BEF-4E7E-9D1F-2C8ABB156262}" type="presOf" srcId="{7EF72FD1-9F29-40C6-8897-61D7575D5296}" destId="{F052CFCE-EB7B-4D10-BDA4-CF2AFFD9852C}" srcOrd="0" destOrd="0" presId="urn:microsoft.com/office/officeart/2005/8/layout/vList2"/>
    <dgm:cxn modelId="{D856ABF5-72A6-4C7E-89E7-61371D329BF7}" srcId="{DC61C6F1-74E9-4B40-90EF-CF682E1E9479}" destId="{84175332-864E-4146-826D-07B53B958C59}" srcOrd="3" destOrd="0" parTransId="{80FBD2D2-FF45-4A02-BBCA-51866BC5DD42}" sibTransId="{7804C777-FF96-46C9-B9EE-C38176F37666}"/>
    <dgm:cxn modelId="{90920228-CA52-4F90-B109-68B765AA1758}" type="presOf" srcId="{16047B28-32BB-4C4A-A8E7-BCFCE24ECC96}" destId="{9E14AAC9-6594-4E91-A4BD-2532A7010995}" srcOrd="0" destOrd="0" presId="urn:microsoft.com/office/officeart/2005/8/layout/vList2"/>
    <dgm:cxn modelId="{8603B717-316A-4CD6-AFF3-5BCDB30DF6BF}" srcId="{DC61C6F1-74E9-4B40-90EF-CF682E1E9479}" destId="{A0E44D6B-B666-4FB8-AD57-2FEE5E5D336A}" srcOrd="2" destOrd="0" parTransId="{5D23B2FC-06EF-4C17-9E63-24CF72B769BC}" sibTransId="{6198E54F-A6F7-40E4-9D01-659F36E4EF84}"/>
    <dgm:cxn modelId="{A42720F1-651B-4AD6-A0F3-B649C7097D02}" srcId="{08866F09-43CC-44EA-BDD3-A6506850F158}" destId="{A518C609-2D23-492B-9F0D-3DA836A7C029}" srcOrd="0" destOrd="0" parTransId="{1CA78CF5-6DB9-45D3-B188-4C3C82BA9C1F}" sibTransId="{6B626241-2B76-48C0-B9AA-25C1E588F6FE}"/>
    <dgm:cxn modelId="{7A6F0FC6-5EA4-4A9C-AC33-7659F1F16413}" type="presOf" srcId="{F842B2BB-B497-4294-B239-26CFAA9AA59C}" destId="{6BA408DB-CDAB-44DC-9E12-0E0D28DD1573}" srcOrd="0" destOrd="0" presId="urn:microsoft.com/office/officeart/2005/8/layout/vList2"/>
    <dgm:cxn modelId="{7DDB610A-45E1-486E-B867-47AA47DA4691}" srcId="{08866F09-43CC-44EA-BDD3-A6506850F158}" destId="{2BBAA9CE-05C5-4B88-8EE4-F8480283001C}" srcOrd="2" destOrd="0" parTransId="{0EAFE44B-00B7-489A-B29B-10C4584ED36C}" sibTransId="{ED9B6B7E-C8C4-40E8-A2C9-EB8E203D44DD}"/>
    <dgm:cxn modelId="{2412EDFD-191C-4998-B4D4-CEBEB538EDF7}" srcId="{A0E44D6B-B666-4FB8-AD57-2FEE5E5D336A}" destId="{16047B28-32BB-4C4A-A8E7-BCFCE24ECC96}" srcOrd="0" destOrd="0" parTransId="{295758DC-297E-40B6-A18D-4C97576499F5}" sibTransId="{88442453-4D23-4C1F-85F2-7DC161E3CBEF}"/>
    <dgm:cxn modelId="{80BC6B10-223E-476A-B3AD-23B997F48CD6}" type="presOf" srcId="{84175332-864E-4146-826D-07B53B958C59}" destId="{C5EA8C8D-5B69-4FC5-914C-337F8D2E1C11}" srcOrd="0" destOrd="0" presId="urn:microsoft.com/office/officeart/2005/8/layout/vList2"/>
    <dgm:cxn modelId="{0FB9371F-3A23-414D-8DE4-1E01D1FCE93A}" type="presParOf" srcId="{7D3FFE5C-EE8E-457C-A694-6FA3D96B7441}" destId="{F052CFCE-EB7B-4D10-BDA4-CF2AFFD9852C}" srcOrd="0" destOrd="0" presId="urn:microsoft.com/office/officeart/2005/8/layout/vList2"/>
    <dgm:cxn modelId="{53EE6020-CE6E-426A-8DD2-A2BE65857EEB}" type="presParOf" srcId="{7D3FFE5C-EE8E-457C-A694-6FA3D96B7441}" destId="{33193E6B-3529-491C-A54F-36AD8104154A}" srcOrd="1" destOrd="0" presId="urn:microsoft.com/office/officeart/2005/8/layout/vList2"/>
    <dgm:cxn modelId="{E0418067-70D3-4436-8EDE-8E9EEA80C840}" type="presParOf" srcId="{7D3FFE5C-EE8E-457C-A694-6FA3D96B7441}" destId="{45B8D82E-C789-4819-9982-D87A4B193D3A}" srcOrd="2" destOrd="0" presId="urn:microsoft.com/office/officeart/2005/8/layout/vList2"/>
    <dgm:cxn modelId="{1F69C74E-A95B-45AF-8FEF-B9DE89577FC1}" type="presParOf" srcId="{7D3FFE5C-EE8E-457C-A694-6FA3D96B7441}" destId="{6BA408DB-CDAB-44DC-9E12-0E0D28DD1573}" srcOrd="3" destOrd="0" presId="urn:microsoft.com/office/officeart/2005/8/layout/vList2"/>
    <dgm:cxn modelId="{FE1F018B-F59A-4DCC-BDBE-E464027593DF}" type="presParOf" srcId="{7D3FFE5C-EE8E-457C-A694-6FA3D96B7441}" destId="{87DDE994-E9AB-4FAF-BFC4-73593D4A7BB1}" srcOrd="4" destOrd="0" presId="urn:microsoft.com/office/officeart/2005/8/layout/vList2"/>
    <dgm:cxn modelId="{567788EF-54E0-4E50-B478-5F3E6DDC01E3}" type="presParOf" srcId="{7D3FFE5C-EE8E-457C-A694-6FA3D96B7441}" destId="{9E14AAC9-6594-4E91-A4BD-2532A7010995}" srcOrd="5" destOrd="0" presId="urn:microsoft.com/office/officeart/2005/8/layout/vList2"/>
    <dgm:cxn modelId="{522225F3-B363-404A-A813-B8949C677935}" type="presParOf" srcId="{7D3FFE5C-EE8E-457C-A694-6FA3D96B7441}" destId="{C5EA8C8D-5B69-4FC5-914C-337F8D2E1C11}" srcOrd="6" destOrd="0" presId="urn:microsoft.com/office/officeart/2005/8/layout/vList2"/>
    <dgm:cxn modelId="{EE230674-5467-47C4-8754-1C94CC703263}" type="presParOf" srcId="{7D3FFE5C-EE8E-457C-A694-6FA3D96B7441}" destId="{B5EE5761-23B8-4DD5-8AEC-0565999462D5}" srcOrd="7" destOrd="0" presId="urn:microsoft.com/office/officeart/2005/8/layout/vList2"/>
    <dgm:cxn modelId="{B6906B45-C255-4813-96DE-9A0871D1C7D1}" type="presParOf" srcId="{7D3FFE5C-EE8E-457C-A694-6FA3D96B7441}" destId="{75F30437-4573-4A13-B662-281583C9DAEC}" srcOrd="8" destOrd="0" presId="urn:microsoft.com/office/officeart/2005/8/layout/vList2"/>
    <dgm:cxn modelId="{7608DE35-2DF5-4C4C-A9CC-2F12B13C9322}" type="presParOf" srcId="{7D3FFE5C-EE8E-457C-A694-6FA3D96B7441}" destId="{DE8CE389-A9A3-463A-9509-EF87DB7450B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1B828-8B17-472C-BABD-73E23EEB5BF5}" type="doc">
      <dgm:prSet loTypeId="urn:microsoft.com/office/officeart/2005/8/layout/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s-PE"/>
        </a:p>
      </dgm:t>
    </dgm:pt>
    <dgm:pt modelId="{6C10C140-9CD1-4FA0-9B9E-1648A5C312ED}">
      <dgm:prSet phldrT="[Texto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MX" dirty="0" smtClean="0"/>
            <a:t>Actualmente se tienen*:</a:t>
          </a:r>
          <a:endParaRPr lang="es-PE" dirty="0"/>
        </a:p>
      </dgm:t>
    </dgm:pt>
    <dgm:pt modelId="{4DB1F358-543D-4F38-9FBA-181593AF3D38}" type="parTrans" cxnId="{7986C18F-2BAE-4862-B5BE-24C46CD5341B}">
      <dgm:prSet/>
      <dgm:spPr/>
      <dgm:t>
        <a:bodyPr/>
        <a:lstStyle/>
        <a:p>
          <a:endParaRPr lang="es-PE"/>
        </a:p>
      </dgm:t>
    </dgm:pt>
    <dgm:pt modelId="{A29DE8C3-D116-4699-AB52-C4FAC500E13C}" type="sibTrans" cxnId="{7986C18F-2BAE-4862-B5BE-24C46CD5341B}">
      <dgm:prSet/>
      <dgm:spPr/>
      <dgm:t>
        <a:bodyPr/>
        <a:lstStyle/>
        <a:p>
          <a:endParaRPr lang="es-PE"/>
        </a:p>
      </dgm:t>
    </dgm:pt>
    <dgm:pt modelId="{7DC01A84-27FB-4D37-A87A-D2DB8B464559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23 Aeropuertos; de los cuales 19  están concesionados y 4 administrados por CORPAC.</a:t>
          </a:r>
          <a:endParaRPr lang="es-PE" dirty="0"/>
        </a:p>
      </dgm:t>
    </dgm:pt>
    <dgm:pt modelId="{3F6F0052-0EA9-4405-889D-3C74E7E49522}" type="parTrans" cxnId="{7A474F76-4D65-4B18-ADCF-57ADD97D14CD}">
      <dgm:prSet/>
      <dgm:spPr/>
      <dgm:t>
        <a:bodyPr/>
        <a:lstStyle/>
        <a:p>
          <a:endParaRPr lang="es-PE"/>
        </a:p>
      </dgm:t>
    </dgm:pt>
    <dgm:pt modelId="{962E2D23-0E61-45FF-B9A6-C53788A92CFC}" type="sibTrans" cxnId="{7A474F76-4D65-4B18-ADCF-57ADD97D14CD}">
      <dgm:prSet/>
      <dgm:spPr/>
      <dgm:t>
        <a:bodyPr/>
        <a:lstStyle/>
        <a:p>
          <a:endParaRPr lang="es-PE"/>
        </a:p>
      </dgm:t>
    </dgm:pt>
    <dgm:pt modelId="{44C32104-BABF-4ED9-998D-62E8FA9508D4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>
              <a:solidFill>
                <a:schemeClr val="tx1">
                  <a:lumMod val="75000"/>
                  <a:lumOff val="25000"/>
                </a:schemeClr>
              </a:solidFill>
            </a:rPr>
            <a:t>18 Helipuertos.</a:t>
          </a:r>
          <a:endParaRPr lang="es-P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7206659-6F8F-4EA6-8DCC-5C9C275B2B28}" type="parTrans" cxnId="{08D2EDE2-E74C-4AE6-9084-F5F84DD24800}">
      <dgm:prSet/>
      <dgm:spPr/>
      <dgm:t>
        <a:bodyPr/>
        <a:lstStyle/>
        <a:p>
          <a:endParaRPr lang="es-PE"/>
        </a:p>
      </dgm:t>
    </dgm:pt>
    <dgm:pt modelId="{92BB5CBC-7613-4872-95EC-587421FFA6DE}" type="sibTrans" cxnId="{08D2EDE2-E74C-4AE6-9084-F5F84DD24800}">
      <dgm:prSet/>
      <dgm:spPr/>
      <dgm:t>
        <a:bodyPr/>
        <a:lstStyle/>
        <a:p>
          <a:endParaRPr lang="es-PE"/>
        </a:p>
      </dgm:t>
    </dgm:pt>
    <dgm:pt modelId="{7E2EBFF7-03BA-4B83-A861-DB5DC8F060B4}">
      <dgm:prSet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75 Aeródromos.</a:t>
          </a:r>
          <a:endParaRPr lang="es-PE" dirty="0"/>
        </a:p>
      </dgm:t>
    </dgm:pt>
    <dgm:pt modelId="{2979A3E5-BA48-48D8-A8C2-69E5310ED28E}" type="parTrans" cxnId="{E415C742-4063-4413-A837-EA95A61F7B48}">
      <dgm:prSet/>
      <dgm:spPr/>
      <dgm:t>
        <a:bodyPr/>
        <a:lstStyle/>
        <a:p>
          <a:endParaRPr lang="es-PE"/>
        </a:p>
      </dgm:t>
    </dgm:pt>
    <dgm:pt modelId="{6128115A-5357-4D4C-951F-1B66EFC9AEF2}" type="sibTrans" cxnId="{E415C742-4063-4413-A837-EA95A61F7B48}">
      <dgm:prSet/>
      <dgm:spPr/>
      <dgm:t>
        <a:bodyPr/>
        <a:lstStyle/>
        <a:p>
          <a:endParaRPr lang="es-PE"/>
        </a:p>
      </dgm:t>
    </dgm:pt>
    <dgm:pt modelId="{0C8A07C3-6796-48BD-94E1-76AB656A5599}" type="pres">
      <dgm:prSet presAssocID="{FEF1B828-8B17-472C-BABD-73E23EEB5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7FF74F8-3B0E-4BD2-8CEB-1560CD3449A2}" type="pres">
      <dgm:prSet presAssocID="{6C10C140-9CD1-4FA0-9B9E-1648A5C312ED}" presName="parentLin" presStyleCnt="0"/>
      <dgm:spPr/>
    </dgm:pt>
    <dgm:pt modelId="{A52E07D1-DE28-42D0-B831-2F175F9F28B6}" type="pres">
      <dgm:prSet presAssocID="{6C10C140-9CD1-4FA0-9B9E-1648A5C312ED}" presName="parentLeftMargin" presStyleLbl="node1" presStyleIdx="0" presStyleCnt="1"/>
      <dgm:spPr/>
      <dgm:t>
        <a:bodyPr/>
        <a:lstStyle/>
        <a:p>
          <a:endParaRPr lang="es-PE"/>
        </a:p>
      </dgm:t>
    </dgm:pt>
    <dgm:pt modelId="{BDD76889-A0A3-4C67-8B1D-D95D037199BB}" type="pres">
      <dgm:prSet presAssocID="{6C10C140-9CD1-4FA0-9B9E-1648A5C312ED}" presName="parentText" presStyleLbl="node1" presStyleIdx="0" presStyleCnt="1" custScaleY="6967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802B9C-5FBD-49B0-985C-21F111EF26E3}" type="pres">
      <dgm:prSet presAssocID="{6C10C140-9CD1-4FA0-9B9E-1648A5C312ED}" presName="negativeSpace" presStyleCnt="0"/>
      <dgm:spPr/>
    </dgm:pt>
    <dgm:pt modelId="{F62495A7-9C7B-41FD-9CCC-EB7B18213383}" type="pres">
      <dgm:prSet presAssocID="{6C10C140-9CD1-4FA0-9B9E-1648A5C312ED}" presName="childText" presStyleLbl="conFgAcc1" presStyleIdx="0" presStyleCnt="1" custLinFactNeighborX="19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0DFFCB1-DFFF-4593-A776-C25651E3768A}" type="presOf" srcId="{7DC01A84-27FB-4D37-A87A-D2DB8B464559}" destId="{F62495A7-9C7B-41FD-9CCC-EB7B18213383}" srcOrd="0" destOrd="0" presId="urn:microsoft.com/office/officeart/2005/8/layout/list1"/>
    <dgm:cxn modelId="{D09C334C-15B6-4A96-BBB0-9431ABA2EACB}" type="presOf" srcId="{7E2EBFF7-03BA-4B83-A861-DB5DC8F060B4}" destId="{F62495A7-9C7B-41FD-9CCC-EB7B18213383}" srcOrd="0" destOrd="1" presId="urn:microsoft.com/office/officeart/2005/8/layout/list1"/>
    <dgm:cxn modelId="{8E62E54C-E342-4C8F-886E-C0471139EAE0}" type="presOf" srcId="{6C10C140-9CD1-4FA0-9B9E-1648A5C312ED}" destId="{BDD76889-A0A3-4C67-8B1D-D95D037199BB}" srcOrd="1" destOrd="0" presId="urn:microsoft.com/office/officeart/2005/8/layout/list1"/>
    <dgm:cxn modelId="{49ECB246-7D56-417F-BA70-73BBF2F3F2C5}" type="presOf" srcId="{44C32104-BABF-4ED9-998D-62E8FA9508D4}" destId="{F62495A7-9C7B-41FD-9CCC-EB7B18213383}" srcOrd="0" destOrd="2" presId="urn:microsoft.com/office/officeart/2005/8/layout/list1"/>
    <dgm:cxn modelId="{08D2EDE2-E74C-4AE6-9084-F5F84DD24800}" srcId="{6C10C140-9CD1-4FA0-9B9E-1648A5C312ED}" destId="{44C32104-BABF-4ED9-998D-62E8FA9508D4}" srcOrd="2" destOrd="0" parTransId="{87206659-6F8F-4EA6-8DCC-5C9C275B2B28}" sibTransId="{92BB5CBC-7613-4872-95EC-587421FFA6DE}"/>
    <dgm:cxn modelId="{7A474F76-4D65-4B18-ADCF-57ADD97D14CD}" srcId="{6C10C140-9CD1-4FA0-9B9E-1648A5C312ED}" destId="{7DC01A84-27FB-4D37-A87A-D2DB8B464559}" srcOrd="0" destOrd="0" parTransId="{3F6F0052-0EA9-4405-889D-3C74E7E49522}" sibTransId="{962E2D23-0E61-45FF-B9A6-C53788A92CFC}"/>
    <dgm:cxn modelId="{B29A9303-6C70-487D-91CA-ED07FF312DC9}" type="presOf" srcId="{FEF1B828-8B17-472C-BABD-73E23EEB5BF5}" destId="{0C8A07C3-6796-48BD-94E1-76AB656A5599}" srcOrd="0" destOrd="0" presId="urn:microsoft.com/office/officeart/2005/8/layout/list1"/>
    <dgm:cxn modelId="{E415C742-4063-4413-A837-EA95A61F7B48}" srcId="{6C10C140-9CD1-4FA0-9B9E-1648A5C312ED}" destId="{7E2EBFF7-03BA-4B83-A861-DB5DC8F060B4}" srcOrd="1" destOrd="0" parTransId="{2979A3E5-BA48-48D8-A8C2-69E5310ED28E}" sibTransId="{6128115A-5357-4D4C-951F-1B66EFC9AEF2}"/>
    <dgm:cxn modelId="{7986C18F-2BAE-4862-B5BE-24C46CD5341B}" srcId="{FEF1B828-8B17-472C-BABD-73E23EEB5BF5}" destId="{6C10C140-9CD1-4FA0-9B9E-1648A5C312ED}" srcOrd="0" destOrd="0" parTransId="{4DB1F358-543D-4F38-9FBA-181593AF3D38}" sibTransId="{A29DE8C3-D116-4699-AB52-C4FAC500E13C}"/>
    <dgm:cxn modelId="{FF70BDBA-576B-4566-AC8D-7F90F6467428}" type="presOf" srcId="{6C10C140-9CD1-4FA0-9B9E-1648A5C312ED}" destId="{A52E07D1-DE28-42D0-B831-2F175F9F28B6}" srcOrd="0" destOrd="0" presId="urn:microsoft.com/office/officeart/2005/8/layout/list1"/>
    <dgm:cxn modelId="{F85DB2CA-5F1F-4EEC-8CB6-9E90943B53DE}" type="presParOf" srcId="{0C8A07C3-6796-48BD-94E1-76AB656A5599}" destId="{87FF74F8-3B0E-4BD2-8CEB-1560CD3449A2}" srcOrd="0" destOrd="0" presId="urn:microsoft.com/office/officeart/2005/8/layout/list1"/>
    <dgm:cxn modelId="{2EB0B330-2188-404B-A69A-12CEA56CF644}" type="presParOf" srcId="{87FF74F8-3B0E-4BD2-8CEB-1560CD3449A2}" destId="{A52E07D1-DE28-42D0-B831-2F175F9F28B6}" srcOrd="0" destOrd="0" presId="urn:microsoft.com/office/officeart/2005/8/layout/list1"/>
    <dgm:cxn modelId="{0F161EA2-C396-47C0-AAFF-A357EA6673ED}" type="presParOf" srcId="{87FF74F8-3B0E-4BD2-8CEB-1560CD3449A2}" destId="{BDD76889-A0A3-4C67-8B1D-D95D037199BB}" srcOrd="1" destOrd="0" presId="urn:microsoft.com/office/officeart/2005/8/layout/list1"/>
    <dgm:cxn modelId="{C8C83D0E-23CE-4379-B860-AAB0778FB3A8}" type="presParOf" srcId="{0C8A07C3-6796-48BD-94E1-76AB656A5599}" destId="{61802B9C-5FBD-49B0-985C-21F111EF26E3}" srcOrd="1" destOrd="0" presId="urn:microsoft.com/office/officeart/2005/8/layout/list1"/>
    <dgm:cxn modelId="{3940102C-3EE8-438A-AED5-5E9E4B0C47A0}" type="presParOf" srcId="{0C8A07C3-6796-48BD-94E1-76AB656A5599}" destId="{F62495A7-9C7B-41FD-9CCC-EB7B182133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1B828-8B17-472C-BABD-73E23EEB5BF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C10C140-9CD1-4FA0-9B9E-1648A5C312ED}">
      <dgm:prSet phldrT="[Texto]"/>
      <dgm:spPr/>
      <dgm:t>
        <a:bodyPr/>
        <a:lstStyle/>
        <a:p>
          <a:r>
            <a:rPr lang="es-MX" dirty="0" smtClean="0"/>
            <a:t>Acciones:</a:t>
          </a:r>
          <a:endParaRPr lang="es-PE" dirty="0"/>
        </a:p>
      </dgm:t>
    </dgm:pt>
    <dgm:pt modelId="{4DB1F358-543D-4F38-9FBA-181593AF3D38}" type="parTrans" cxnId="{7986C18F-2BAE-4862-B5BE-24C46CD5341B}">
      <dgm:prSet/>
      <dgm:spPr/>
      <dgm:t>
        <a:bodyPr/>
        <a:lstStyle/>
        <a:p>
          <a:endParaRPr lang="es-PE"/>
        </a:p>
      </dgm:t>
    </dgm:pt>
    <dgm:pt modelId="{A29DE8C3-D116-4699-AB52-C4FAC500E13C}" type="sibTrans" cxnId="{7986C18F-2BAE-4862-B5BE-24C46CD5341B}">
      <dgm:prSet/>
      <dgm:spPr/>
      <dgm:t>
        <a:bodyPr/>
        <a:lstStyle/>
        <a:p>
          <a:endParaRPr lang="es-PE"/>
        </a:p>
      </dgm:t>
    </dgm:pt>
    <dgm:pt modelId="{7DC01A84-27FB-4D37-A87A-D2DB8B464559}">
      <dgm:prSet/>
      <dgm:spPr/>
      <dgm:t>
        <a:bodyPr/>
        <a:lstStyle/>
        <a:p>
          <a:pPr algn="just"/>
          <a:r>
            <a:rPr lang="es-MX" dirty="0" smtClean="0"/>
            <a:t>Se viene analizando el fortalecimiento de la Empresa Nacional de Puertos  - ENAPU mediante la asociación con empresas del sector privado.</a:t>
          </a:r>
          <a:endParaRPr lang="es-PE" dirty="0"/>
        </a:p>
      </dgm:t>
    </dgm:pt>
    <dgm:pt modelId="{3F6F0052-0EA9-4405-889D-3C74E7E49522}" type="parTrans" cxnId="{7A474F76-4D65-4B18-ADCF-57ADD97D14CD}">
      <dgm:prSet/>
      <dgm:spPr/>
      <dgm:t>
        <a:bodyPr/>
        <a:lstStyle/>
        <a:p>
          <a:endParaRPr lang="es-PE"/>
        </a:p>
      </dgm:t>
    </dgm:pt>
    <dgm:pt modelId="{962E2D23-0E61-45FF-B9A6-C53788A92CFC}" type="sibTrans" cxnId="{7A474F76-4D65-4B18-ADCF-57ADD97D14CD}">
      <dgm:prSet/>
      <dgm:spPr/>
      <dgm:t>
        <a:bodyPr/>
        <a:lstStyle/>
        <a:p>
          <a:endParaRPr lang="es-PE"/>
        </a:p>
      </dgm:t>
    </dgm:pt>
    <dgm:pt modelId="{0C8A07C3-6796-48BD-94E1-76AB656A5599}" type="pres">
      <dgm:prSet presAssocID="{FEF1B828-8B17-472C-BABD-73E23EEB5B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7FF74F8-3B0E-4BD2-8CEB-1560CD3449A2}" type="pres">
      <dgm:prSet presAssocID="{6C10C140-9CD1-4FA0-9B9E-1648A5C312ED}" presName="parentLin" presStyleCnt="0"/>
      <dgm:spPr/>
      <dgm:t>
        <a:bodyPr/>
        <a:lstStyle/>
        <a:p>
          <a:endParaRPr lang="es-PE"/>
        </a:p>
      </dgm:t>
    </dgm:pt>
    <dgm:pt modelId="{A52E07D1-DE28-42D0-B831-2F175F9F28B6}" type="pres">
      <dgm:prSet presAssocID="{6C10C140-9CD1-4FA0-9B9E-1648A5C312ED}" presName="parentLeftMargin" presStyleLbl="node1" presStyleIdx="0" presStyleCnt="1"/>
      <dgm:spPr/>
      <dgm:t>
        <a:bodyPr/>
        <a:lstStyle/>
        <a:p>
          <a:endParaRPr lang="es-PE"/>
        </a:p>
      </dgm:t>
    </dgm:pt>
    <dgm:pt modelId="{BDD76889-A0A3-4C67-8B1D-D95D037199BB}" type="pres">
      <dgm:prSet presAssocID="{6C10C140-9CD1-4FA0-9B9E-1648A5C312ED}" presName="parentText" presStyleLbl="node1" presStyleIdx="0" presStyleCnt="1" custScaleY="6967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802B9C-5FBD-49B0-985C-21F111EF26E3}" type="pres">
      <dgm:prSet presAssocID="{6C10C140-9CD1-4FA0-9B9E-1648A5C312ED}" presName="negativeSpace" presStyleCnt="0"/>
      <dgm:spPr/>
      <dgm:t>
        <a:bodyPr/>
        <a:lstStyle/>
        <a:p>
          <a:endParaRPr lang="es-PE"/>
        </a:p>
      </dgm:t>
    </dgm:pt>
    <dgm:pt modelId="{F62495A7-9C7B-41FD-9CCC-EB7B18213383}" type="pres">
      <dgm:prSet presAssocID="{6C10C140-9CD1-4FA0-9B9E-1648A5C312ED}" presName="childText" presStyleLbl="conFgAcc1" presStyleIdx="0" presStyleCnt="1" custLinFactNeighborX="-22222" custLinFactNeighborY="-75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6578750-0857-4A2C-887E-59461BEE467C}" type="presOf" srcId="{7DC01A84-27FB-4D37-A87A-D2DB8B464559}" destId="{F62495A7-9C7B-41FD-9CCC-EB7B18213383}" srcOrd="0" destOrd="0" presId="urn:microsoft.com/office/officeart/2005/8/layout/list1"/>
    <dgm:cxn modelId="{69B78BEC-7BC3-48D6-81FE-A3407143BCE3}" type="presOf" srcId="{6C10C140-9CD1-4FA0-9B9E-1648A5C312ED}" destId="{A52E07D1-DE28-42D0-B831-2F175F9F28B6}" srcOrd="0" destOrd="0" presId="urn:microsoft.com/office/officeart/2005/8/layout/list1"/>
    <dgm:cxn modelId="{867B5B17-AF69-4189-ADF4-042F1F2163FF}" type="presOf" srcId="{FEF1B828-8B17-472C-BABD-73E23EEB5BF5}" destId="{0C8A07C3-6796-48BD-94E1-76AB656A5599}" srcOrd="0" destOrd="0" presId="urn:microsoft.com/office/officeart/2005/8/layout/list1"/>
    <dgm:cxn modelId="{7A474F76-4D65-4B18-ADCF-57ADD97D14CD}" srcId="{6C10C140-9CD1-4FA0-9B9E-1648A5C312ED}" destId="{7DC01A84-27FB-4D37-A87A-D2DB8B464559}" srcOrd="0" destOrd="0" parTransId="{3F6F0052-0EA9-4405-889D-3C74E7E49522}" sibTransId="{962E2D23-0E61-45FF-B9A6-C53788A92CFC}"/>
    <dgm:cxn modelId="{7986C18F-2BAE-4862-B5BE-24C46CD5341B}" srcId="{FEF1B828-8B17-472C-BABD-73E23EEB5BF5}" destId="{6C10C140-9CD1-4FA0-9B9E-1648A5C312ED}" srcOrd="0" destOrd="0" parTransId="{4DB1F358-543D-4F38-9FBA-181593AF3D38}" sibTransId="{A29DE8C3-D116-4699-AB52-C4FAC500E13C}"/>
    <dgm:cxn modelId="{BB8E041D-F92F-4DBA-B230-30157668E161}" type="presOf" srcId="{6C10C140-9CD1-4FA0-9B9E-1648A5C312ED}" destId="{BDD76889-A0A3-4C67-8B1D-D95D037199BB}" srcOrd="1" destOrd="0" presId="urn:microsoft.com/office/officeart/2005/8/layout/list1"/>
    <dgm:cxn modelId="{8A01F4D9-379E-470E-BA6A-78B72708FC61}" type="presParOf" srcId="{0C8A07C3-6796-48BD-94E1-76AB656A5599}" destId="{87FF74F8-3B0E-4BD2-8CEB-1560CD3449A2}" srcOrd="0" destOrd="0" presId="urn:microsoft.com/office/officeart/2005/8/layout/list1"/>
    <dgm:cxn modelId="{2D7F0DDD-CD1D-47EF-82D2-73C5175CB7EE}" type="presParOf" srcId="{87FF74F8-3B0E-4BD2-8CEB-1560CD3449A2}" destId="{A52E07D1-DE28-42D0-B831-2F175F9F28B6}" srcOrd="0" destOrd="0" presId="urn:microsoft.com/office/officeart/2005/8/layout/list1"/>
    <dgm:cxn modelId="{AA0FE7E2-ED8D-4AB3-94A3-5C998793E611}" type="presParOf" srcId="{87FF74F8-3B0E-4BD2-8CEB-1560CD3449A2}" destId="{BDD76889-A0A3-4C67-8B1D-D95D037199BB}" srcOrd="1" destOrd="0" presId="urn:microsoft.com/office/officeart/2005/8/layout/list1"/>
    <dgm:cxn modelId="{5D317C18-65C5-4802-A73B-AE2102235ADB}" type="presParOf" srcId="{0C8A07C3-6796-48BD-94E1-76AB656A5599}" destId="{61802B9C-5FBD-49B0-985C-21F111EF26E3}" srcOrd="1" destOrd="0" presId="urn:microsoft.com/office/officeart/2005/8/layout/list1"/>
    <dgm:cxn modelId="{58960376-87D0-4497-AB87-A5668172564E}" type="presParOf" srcId="{0C8A07C3-6796-48BD-94E1-76AB656A5599}" destId="{F62495A7-9C7B-41FD-9CCC-EB7B182133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123D32-7F18-4B32-A26C-52F481CB4796}" type="doc">
      <dgm:prSet loTypeId="urn:microsoft.com/office/officeart/2005/8/layout/hList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CF38B37C-012A-42A3-8585-6F9158A53833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NO CONCESIONADA – 189 Km</a:t>
          </a:r>
          <a:endParaRPr lang="es-PE" dirty="0">
            <a:solidFill>
              <a:schemeClr val="tx1"/>
            </a:solidFill>
          </a:endParaRPr>
        </a:p>
      </dgm:t>
    </dgm:pt>
    <dgm:pt modelId="{084FC85B-91B0-433A-8967-1E640FF84B24}" type="parTrans" cxnId="{C6DA5EBE-2914-4BBB-A2E5-D83E15C8FE0F}">
      <dgm:prSet/>
      <dgm:spPr/>
      <dgm:t>
        <a:bodyPr/>
        <a:lstStyle/>
        <a:p>
          <a:endParaRPr lang="es-PE"/>
        </a:p>
      </dgm:t>
    </dgm:pt>
    <dgm:pt modelId="{1BB8B723-FBD9-48FF-9AD7-878CE386BE2F}" type="sibTrans" cxnId="{C6DA5EBE-2914-4BBB-A2E5-D83E15C8FE0F}">
      <dgm:prSet/>
      <dgm:spPr/>
      <dgm:t>
        <a:bodyPr/>
        <a:lstStyle/>
        <a:p>
          <a:endParaRPr lang="es-PE"/>
        </a:p>
      </dgm:t>
    </dgm:pt>
    <dgm:pt modelId="{AB00507D-91C3-4145-868B-68C56FDD9C50}">
      <dgm:prSet phldrT="[Texto]"/>
      <dgm:spPr/>
      <dgm:t>
        <a:bodyPr/>
        <a:lstStyle/>
        <a:p>
          <a:r>
            <a:rPr lang="es-PE" b="0" i="0" u="none" strike="noStrike" dirty="0" smtClean="0">
              <a:latin typeface="Calibri"/>
            </a:rPr>
            <a:t>FERROCARRIL HUANCAYO-HUANCAVELICA (129 Km.)</a:t>
          </a:r>
        </a:p>
        <a:p>
          <a:r>
            <a:rPr lang="es-MX" b="0" i="0" u="none" strike="noStrike" dirty="0" smtClean="0">
              <a:latin typeface="Calibri"/>
            </a:rPr>
            <a:t>ADMINISTRADO POR:</a:t>
          </a:r>
        </a:p>
        <a:p>
          <a:r>
            <a:rPr lang="es-MX" b="0" i="0" u="none" strike="noStrike" dirty="0" smtClean="0">
              <a:latin typeface="Calibri"/>
            </a:rPr>
            <a:t>Ministerio de Transportes y Comunicaciones</a:t>
          </a:r>
          <a:endParaRPr lang="es-PE" dirty="0"/>
        </a:p>
      </dgm:t>
    </dgm:pt>
    <dgm:pt modelId="{B12C1533-7617-4742-B759-42E32A3E99D3}" type="parTrans" cxnId="{614A505D-92D6-420A-A96C-14A5125EC899}">
      <dgm:prSet/>
      <dgm:spPr/>
      <dgm:t>
        <a:bodyPr/>
        <a:lstStyle/>
        <a:p>
          <a:endParaRPr lang="es-PE"/>
        </a:p>
      </dgm:t>
    </dgm:pt>
    <dgm:pt modelId="{0DAC0BE0-B754-4DCA-9495-7C04D6C0E538}" type="sibTrans" cxnId="{614A505D-92D6-420A-A96C-14A5125EC899}">
      <dgm:prSet/>
      <dgm:spPr/>
      <dgm:t>
        <a:bodyPr/>
        <a:lstStyle/>
        <a:p>
          <a:endParaRPr lang="es-PE"/>
        </a:p>
      </dgm:t>
    </dgm:pt>
    <dgm:pt modelId="{CBD95773-4003-4506-A365-1EC407945A4F}">
      <dgm:prSet phldrT="[Texto]"/>
      <dgm:spPr/>
      <dgm:t>
        <a:bodyPr/>
        <a:lstStyle/>
        <a:p>
          <a:pPr rtl="0"/>
          <a:r>
            <a:rPr lang="es-PE" b="0" i="0" u="none" dirty="0" smtClean="0"/>
            <a:t>FERROCARRIL TACNA-ARICA </a:t>
          </a:r>
          <a:r>
            <a:rPr lang="es-PE" b="0" i="0" u="none" strike="noStrike" dirty="0" smtClean="0">
              <a:latin typeface="Calibri"/>
            </a:rPr>
            <a:t>(60 Km.)</a:t>
          </a:r>
          <a:endParaRPr lang="es-PE" b="0" i="0" u="none" dirty="0" smtClean="0"/>
        </a:p>
        <a:p>
          <a:pPr rtl="0"/>
          <a:r>
            <a:rPr lang="es-MX" b="0" i="0" u="none" strike="noStrike" dirty="0" smtClean="0">
              <a:latin typeface="Calibri"/>
            </a:rPr>
            <a:t>ADMINISTRADO POR:</a:t>
          </a:r>
        </a:p>
        <a:p>
          <a:pPr rtl="0"/>
          <a:r>
            <a:rPr lang="es-MX" b="0" i="0" u="none" strike="noStrike" dirty="0" smtClean="0">
              <a:latin typeface="Calibri"/>
            </a:rPr>
            <a:t> Gobierno Regional de Tacna</a:t>
          </a:r>
          <a:endParaRPr lang="es-PE" dirty="0"/>
        </a:p>
      </dgm:t>
    </dgm:pt>
    <dgm:pt modelId="{30BDC276-8BE8-47AB-9119-2F1B46E86C0B}" type="parTrans" cxnId="{846AA65B-1A16-469C-A63C-D20E760B8EB7}">
      <dgm:prSet/>
      <dgm:spPr/>
      <dgm:t>
        <a:bodyPr/>
        <a:lstStyle/>
        <a:p>
          <a:endParaRPr lang="es-PE"/>
        </a:p>
      </dgm:t>
    </dgm:pt>
    <dgm:pt modelId="{4D3DF56E-1DE7-4F5A-985A-60FD8344B62A}" type="sibTrans" cxnId="{846AA65B-1A16-469C-A63C-D20E760B8EB7}">
      <dgm:prSet/>
      <dgm:spPr/>
      <dgm:t>
        <a:bodyPr/>
        <a:lstStyle/>
        <a:p>
          <a:endParaRPr lang="es-PE"/>
        </a:p>
      </dgm:t>
    </dgm:pt>
    <dgm:pt modelId="{02D9C0BA-A450-42B0-A38E-7838E360028A}">
      <dgm:prSet phldrT="[Texto]"/>
      <dgm:spPr/>
      <dgm:t>
        <a:bodyPr/>
        <a:lstStyle/>
        <a:p>
          <a:endParaRPr lang="es-PE" dirty="0"/>
        </a:p>
      </dgm:t>
    </dgm:pt>
    <dgm:pt modelId="{0724EC8C-3455-47CD-BB38-B4C9294B0223}" type="parTrans" cxnId="{CCF820E3-28C3-4722-A85B-FE16641F0989}">
      <dgm:prSet/>
      <dgm:spPr/>
      <dgm:t>
        <a:bodyPr/>
        <a:lstStyle/>
        <a:p>
          <a:endParaRPr lang="es-PE"/>
        </a:p>
      </dgm:t>
    </dgm:pt>
    <dgm:pt modelId="{BF1DAED1-9E8B-4482-A1B3-374E9B7CE949}" type="sibTrans" cxnId="{CCF820E3-28C3-4722-A85B-FE16641F0989}">
      <dgm:prSet/>
      <dgm:spPr/>
      <dgm:t>
        <a:bodyPr/>
        <a:lstStyle/>
        <a:p>
          <a:endParaRPr lang="es-PE"/>
        </a:p>
      </dgm:t>
    </dgm:pt>
    <dgm:pt modelId="{1F07ECAB-C3C9-456D-9E9D-1325129536F3}">
      <dgm:prSet phldrT="[Texto]"/>
      <dgm:spPr/>
      <dgm:t>
        <a:bodyPr/>
        <a:lstStyle/>
        <a:p>
          <a:endParaRPr lang="es-PE" dirty="0"/>
        </a:p>
      </dgm:t>
    </dgm:pt>
    <dgm:pt modelId="{D96AE3CF-A81D-4823-84D8-A42A0B086FA2}" type="parTrans" cxnId="{D1D0318F-15B6-4A05-8159-3B52EE91B3B6}">
      <dgm:prSet/>
      <dgm:spPr/>
      <dgm:t>
        <a:bodyPr/>
        <a:lstStyle/>
        <a:p>
          <a:endParaRPr lang="es-PE"/>
        </a:p>
      </dgm:t>
    </dgm:pt>
    <dgm:pt modelId="{0A0524A3-2E31-4012-8106-1EECA2220E4B}" type="sibTrans" cxnId="{D1D0318F-15B6-4A05-8159-3B52EE91B3B6}">
      <dgm:prSet/>
      <dgm:spPr/>
      <dgm:t>
        <a:bodyPr/>
        <a:lstStyle/>
        <a:p>
          <a:endParaRPr lang="es-PE"/>
        </a:p>
      </dgm:t>
    </dgm:pt>
    <dgm:pt modelId="{DC8E5ED6-50A2-41AB-AA7E-7FEE3D537444}">
      <dgm:prSet phldrT="[Texto]"/>
      <dgm:spPr/>
      <dgm:t>
        <a:bodyPr/>
        <a:lstStyle/>
        <a:p>
          <a:endParaRPr lang="es-PE" dirty="0"/>
        </a:p>
      </dgm:t>
    </dgm:pt>
    <dgm:pt modelId="{89029F8B-0648-4088-9418-576FCB1C0415}" type="parTrans" cxnId="{2CBACE90-04E8-49D2-B709-03C05B8A3B04}">
      <dgm:prSet/>
      <dgm:spPr/>
      <dgm:t>
        <a:bodyPr/>
        <a:lstStyle/>
        <a:p>
          <a:endParaRPr lang="es-PE"/>
        </a:p>
      </dgm:t>
    </dgm:pt>
    <dgm:pt modelId="{C5752CEA-BAA7-4797-9796-13866335A429}" type="sibTrans" cxnId="{2CBACE90-04E8-49D2-B709-03C05B8A3B04}">
      <dgm:prSet/>
      <dgm:spPr/>
      <dgm:t>
        <a:bodyPr/>
        <a:lstStyle/>
        <a:p>
          <a:endParaRPr lang="es-PE"/>
        </a:p>
      </dgm:t>
    </dgm:pt>
    <dgm:pt modelId="{744B08A5-231C-42A1-8169-61E36892CF19}">
      <dgm:prSet/>
      <dgm:spPr/>
      <dgm:t>
        <a:bodyPr/>
        <a:lstStyle/>
        <a:p>
          <a:endParaRPr lang="es-PE" dirty="0"/>
        </a:p>
      </dgm:t>
    </dgm:pt>
    <dgm:pt modelId="{AE6A71BE-0E19-4453-8056-4FE53567CBFE}" type="parTrans" cxnId="{0012D689-CDA1-4690-9BA7-8C06A4F811D1}">
      <dgm:prSet/>
      <dgm:spPr/>
      <dgm:t>
        <a:bodyPr/>
        <a:lstStyle/>
        <a:p>
          <a:endParaRPr lang="es-PE"/>
        </a:p>
      </dgm:t>
    </dgm:pt>
    <dgm:pt modelId="{B1DEE65D-CA6F-4132-9FF7-7609C5E56AB1}" type="sibTrans" cxnId="{0012D689-CDA1-4690-9BA7-8C06A4F811D1}">
      <dgm:prSet/>
      <dgm:spPr/>
      <dgm:t>
        <a:bodyPr/>
        <a:lstStyle/>
        <a:p>
          <a:endParaRPr lang="es-PE"/>
        </a:p>
      </dgm:t>
    </dgm:pt>
    <dgm:pt modelId="{1E9951AB-8BA4-4E08-8AC5-21A016AA38FD}">
      <dgm:prSet/>
      <dgm:spPr/>
      <dgm:t>
        <a:bodyPr/>
        <a:lstStyle/>
        <a:p>
          <a:endParaRPr lang="es-PE" dirty="0"/>
        </a:p>
      </dgm:t>
    </dgm:pt>
    <dgm:pt modelId="{86758AC2-B3AB-439B-9EB6-30C6D842C616}" type="parTrans" cxnId="{8BCB08B6-D4BE-4A99-82AF-DADA153D0063}">
      <dgm:prSet/>
      <dgm:spPr/>
      <dgm:t>
        <a:bodyPr/>
        <a:lstStyle/>
        <a:p>
          <a:endParaRPr lang="es-PE"/>
        </a:p>
      </dgm:t>
    </dgm:pt>
    <dgm:pt modelId="{6625F8A8-FF8A-46B2-8372-DDC137E1D0DF}" type="sibTrans" cxnId="{8BCB08B6-D4BE-4A99-82AF-DADA153D0063}">
      <dgm:prSet/>
      <dgm:spPr/>
      <dgm:t>
        <a:bodyPr/>
        <a:lstStyle/>
        <a:p>
          <a:endParaRPr lang="es-PE"/>
        </a:p>
      </dgm:t>
    </dgm:pt>
    <dgm:pt modelId="{65E82400-C7A5-4721-A87E-72A0B38A3091}">
      <dgm:prSet phldrT="[Texto]"/>
      <dgm:spPr/>
      <dgm:t>
        <a:bodyPr/>
        <a:lstStyle/>
        <a:p>
          <a:endParaRPr lang="es-PE" dirty="0"/>
        </a:p>
      </dgm:t>
    </dgm:pt>
    <dgm:pt modelId="{7AAA5FA3-B479-4122-9860-5690D0258FB1}" type="parTrans" cxnId="{08DB7F92-1788-4103-AD2A-C8ACFB3875F2}">
      <dgm:prSet/>
      <dgm:spPr/>
      <dgm:t>
        <a:bodyPr/>
        <a:lstStyle/>
        <a:p>
          <a:endParaRPr lang="es-PE"/>
        </a:p>
      </dgm:t>
    </dgm:pt>
    <dgm:pt modelId="{97700174-5ED1-44AF-BC80-5AB976914F86}" type="sibTrans" cxnId="{08DB7F92-1788-4103-AD2A-C8ACFB3875F2}">
      <dgm:prSet/>
      <dgm:spPr/>
      <dgm:t>
        <a:bodyPr/>
        <a:lstStyle/>
        <a:p>
          <a:endParaRPr lang="es-PE"/>
        </a:p>
      </dgm:t>
    </dgm:pt>
    <dgm:pt modelId="{4A8FCB34-EB87-4D54-A0A6-508429135D2E}" type="pres">
      <dgm:prSet presAssocID="{D0123D32-7F18-4B32-A26C-52F481CB47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7C61979-5288-4A41-8AFC-D67FAD9703B9}" type="pres">
      <dgm:prSet presAssocID="{CF38B37C-012A-42A3-8585-6F9158A53833}" presName="roof" presStyleLbl="dkBgShp" presStyleIdx="0" presStyleCnt="2"/>
      <dgm:spPr/>
      <dgm:t>
        <a:bodyPr/>
        <a:lstStyle/>
        <a:p>
          <a:endParaRPr lang="es-PE"/>
        </a:p>
      </dgm:t>
    </dgm:pt>
    <dgm:pt modelId="{855E1C65-A5FA-4B69-A5B6-46C41ECA2F6B}" type="pres">
      <dgm:prSet presAssocID="{CF38B37C-012A-42A3-8585-6F9158A53833}" presName="pillars" presStyleCnt="0"/>
      <dgm:spPr/>
      <dgm:t>
        <a:bodyPr/>
        <a:lstStyle/>
        <a:p>
          <a:endParaRPr lang="es-PE"/>
        </a:p>
      </dgm:t>
    </dgm:pt>
    <dgm:pt modelId="{78FC9913-836C-4F21-BE0E-5B74D3D287B3}" type="pres">
      <dgm:prSet presAssocID="{CF38B37C-012A-42A3-8585-6F9158A5383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053A16-03D1-4297-B119-0D2D9576602B}" type="pres">
      <dgm:prSet presAssocID="{CBD95773-4003-4506-A365-1EC407945A4F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7635650-C2BD-4751-A145-9E274479279F}" type="pres">
      <dgm:prSet presAssocID="{CF38B37C-012A-42A3-8585-6F9158A53833}" presName="base" presStyleLbl="dkBgShp" presStyleIdx="1" presStyleCnt="2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PE"/>
        </a:p>
      </dgm:t>
    </dgm:pt>
  </dgm:ptLst>
  <dgm:cxnLst>
    <dgm:cxn modelId="{08DB7F92-1788-4103-AD2A-C8ACFB3875F2}" srcId="{D0123D32-7F18-4B32-A26C-52F481CB4796}" destId="{65E82400-C7A5-4721-A87E-72A0B38A3091}" srcOrd="1" destOrd="0" parTransId="{7AAA5FA3-B479-4122-9860-5690D0258FB1}" sibTransId="{97700174-5ED1-44AF-BC80-5AB976914F86}"/>
    <dgm:cxn modelId="{846AA65B-1A16-469C-A63C-D20E760B8EB7}" srcId="{CF38B37C-012A-42A3-8585-6F9158A53833}" destId="{CBD95773-4003-4506-A365-1EC407945A4F}" srcOrd="1" destOrd="0" parTransId="{30BDC276-8BE8-47AB-9119-2F1B46E86C0B}" sibTransId="{4D3DF56E-1DE7-4F5A-985A-60FD8344B62A}"/>
    <dgm:cxn modelId="{C6DA5EBE-2914-4BBB-A2E5-D83E15C8FE0F}" srcId="{D0123D32-7F18-4B32-A26C-52F481CB4796}" destId="{CF38B37C-012A-42A3-8585-6F9158A53833}" srcOrd="0" destOrd="0" parTransId="{084FC85B-91B0-433A-8967-1E640FF84B24}" sibTransId="{1BB8B723-FBD9-48FF-9AD7-878CE386BE2F}"/>
    <dgm:cxn modelId="{614A505D-92D6-420A-A96C-14A5125EC899}" srcId="{CF38B37C-012A-42A3-8585-6F9158A53833}" destId="{AB00507D-91C3-4145-868B-68C56FDD9C50}" srcOrd="0" destOrd="0" parTransId="{B12C1533-7617-4742-B759-42E32A3E99D3}" sibTransId="{0DAC0BE0-B754-4DCA-9495-7C04D6C0E538}"/>
    <dgm:cxn modelId="{D1D0318F-15B6-4A05-8159-3B52EE91B3B6}" srcId="{02D9C0BA-A450-42B0-A38E-7838E360028A}" destId="{1F07ECAB-C3C9-456D-9E9D-1325129536F3}" srcOrd="0" destOrd="0" parTransId="{D96AE3CF-A81D-4823-84D8-A42A0B086FA2}" sibTransId="{0A0524A3-2E31-4012-8106-1EECA2220E4B}"/>
    <dgm:cxn modelId="{D7DD0AA7-1D7C-44C3-A7CF-7F255A27FE97}" type="presOf" srcId="{D0123D32-7F18-4B32-A26C-52F481CB4796}" destId="{4A8FCB34-EB87-4D54-A0A6-508429135D2E}" srcOrd="0" destOrd="0" presId="urn:microsoft.com/office/officeart/2005/8/layout/hList3"/>
    <dgm:cxn modelId="{8BCB08B6-D4BE-4A99-82AF-DADA153D0063}" srcId="{02D9C0BA-A450-42B0-A38E-7838E360028A}" destId="{1E9951AB-8BA4-4E08-8AC5-21A016AA38FD}" srcOrd="3" destOrd="0" parTransId="{86758AC2-B3AB-439B-9EB6-30C6D842C616}" sibTransId="{6625F8A8-FF8A-46B2-8372-DDC137E1D0DF}"/>
    <dgm:cxn modelId="{2CBACE90-04E8-49D2-B709-03C05B8A3B04}" srcId="{02D9C0BA-A450-42B0-A38E-7838E360028A}" destId="{DC8E5ED6-50A2-41AB-AA7E-7FEE3D537444}" srcOrd="1" destOrd="0" parTransId="{89029F8B-0648-4088-9418-576FCB1C0415}" sibTransId="{C5752CEA-BAA7-4797-9796-13866335A429}"/>
    <dgm:cxn modelId="{CCF820E3-28C3-4722-A85B-FE16641F0989}" srcId="{D0123D32-7F18-4B32-A26C-52F481CB4796}" destId="{02D9C0BA-A450-42B0-A38E-7838E360028A}" srcOrd="2" destOrd="0" parTransId="{0724EC8C-3455-47CD-BB38-B4C9294B0223}" sibTransId="{BF1DAED1-9E8B-4482-A1B3-374E9B7CE949}"/>
    <dgm:cxn modelId="{B59B5075-8FBA-4563-B510-3A92DDE99DF7}" type="presOf" srcId="{AB00507D-91C3-4145-868B-68C56FDD9C50}" destId="{78FC9913-836C-4F21-BE0E-5B74D3D287B3}" srcOrd="0" destOrd="0" presId="urn:microsoft.com/office/officeart/2005/8/layout/hList3"/>
    <dgm:cxn modelId="{3465A01F-BE66-40F4-9B93-5847D30B035A}" type="presOf" srcId="{CF38B37C-012A-42A3-8585-6F9158A53833}" destId="{87C61979-5288-4A41-8AFC-D67FAD9703B9}" srcOrd="0" destOrd="0" presId="urn:microsoft.com/office/officeart/2005/8/layout/hList3"/>
    <dgm:cxn modelId="{0012D689-CDA1-4690-9BA7-8C06A4F811D1}" srcId="{02D9C0BA-A450-42B0-A38E-7838E360028A}" destId="{744B08A5-231C-42A1-8169-61E36892CF19}" srcOrd="2" destOrd="0" parTransId="{AE6A71BE-0E19-4453-8056-4FE53567CBFE}" sibTransId="{B1DEE65D-CA6F-4132-9FF7-7609C5E56AB1}"/>
    <dgm:cxn modelId="{FEED7414-9D92-4BE7-9C5D-EE1458550DCE}" type="presOf" srcId="{CBD95773-4003-4506-A365-1EC407945A4F}" destId="{CF053A16-03D1-4297-B119-0D2D9576602B}" srcOrd="0" destOrd="0" presId="urn:microsoft.com/office/officeart/2005/8/layout/hList3"/>
    <dgm:cxn modelId="{6B0347F2-DEB5-41F5-B4B6-B8E8F7AC9A73}" type="presParOf" srcId="{4A8FCB34-EB87-4D54-A0A6-508429135D2E}" destId="{87C61979-5288-4A41-8AFC-D67FAD9703B9}" srcOrd="0" destOrd="0" presId="urn:microsoft.com/office/officeart/2005/8/layout/hList3"/>
    <dgm:cxn modelId="{5B3D4624-902A-4C60-9CB5-B05010A7C75E}" type="presParOf" srcId="{4A8FCB34-EB87-4D54-A0A6-508429135D2E}" destId="{855E1C65-A5FA-4B69-A5B6-46C41ECA2F6B}" srcOrd="1" destOrd="0" presId="urn:microsoft.com/office/officeart/2005/8/layout/hList3"/>
    <dgm:cxn modelId="{AC67C8DA-9CA5-46A1-8165-204AF695660F}" type="presParOf" srcId="{855E1C65-A5FA-4B69-A5B6-46C41ECA2F6B}" destId="{78FC9913-836C-4F21-BE0E-5B74D3D287B3}" srcOrd="0" destOrd="0" presId="urn:microsoft.com/office/officeart/2005/8/layout/hList3"/>
    <dgm:cxn modelId="{5DC5D564-4A71-48BB-A532-F1834031393E}" type="presParOf" srcId="{855E1C65-A5FA-4B69-A5B6-46C41ECA2F6B}" destId="{CF053A16-03D1-4297-B119-0D2D9576602B}" srcOrd="1" destOrd="0" presId="urn:microsoft.com/office/officeart/2005/8/layout/hList3"/>
    <dgm:cxn modelId="{01A30B57-5949-4937-82BA-EEC16CF113FB}" type="presParOf" srcId="{4A8FCB34-EB87-4D54-A0A6-508429135D2E}" destId="{D7635650-C2BD-4751-A145-9E274479279F}" srcOrd="2" destOrd="0" presId="urn:microsoft.com/office/officeart/2005/8/layout/hList3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123D32-7F18-4B32-A26C-52F481CB4796}" type="doc">
      <dgm:prSet loTypeId="urn:microsoft.com/office/officeart/2005/8/layout/hList3" loCatId="list" qsTypeId="urn:microsoft.com/office/officeart/2005/8/quickstyle/simple5" qsCatId="simple" csTypeId="urn:microsoft.com/office/officeart/2005/8/colors/accent1_2#3" csCatId="accent1" phldr="1"/>
      <dgm:spPr/>
      <dgm:t>
        <a:bodyPr/>
        <a:lstStyle/>
        <a:p>
          <a:endParaRPr lang="es-PE"/>
        </a:p>
      </dgm:t>
    </dgm:pt>
    <dgm:pt modelId="{02D9C0BA-A450-42B0-A38E-7838E360028A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dirty="0" smtClean="0">
              <a:solidFill>
                <a:sysClr val="windowText" lastClr="000000"/>
              </a:solidFill>
            </a:rPr>
            <a:t>CONCESIONADA – 1,502 Km</a:t>
          </a:r>
          <a:endParaRPr lang="es-PE" dirty="0">
            <a:solidFill>
              <a:sysClr val="windowText" lastClr="000000"/>
            </a:solidFill>
          </a:endParaRPr>
        </a:p>
      </dgm:t>
    </dgm:pt>
    <dgm:pt modelId="{0724EC8C-3455-47CD-BB38-B4C9294B0223}" type="parTrans" cxnId="{CCF820E3-28C3-4722-A85B-FE16641F0989}">
      <dgm:prSet/>
      <dgm:spPr/>
      <dgm:t>
        <a:bodyPr/>
        <a:lstStyle/>
        <a:p>
          <a:endParaRPr lang="es-PE"/>
        </a:p>
      </dgm:t>
    </dgm:pt>
    <dgm:pt modelId="{BF1DAED1-9E8B-4482-A1B3-374E9B7CE949}" type="sibTrans" cxnId="{CCF820E3-28C3-4722-A85B-FE16641F0989}">
      <dgm:prSet/>
      <dgm:spPr/>
      <dgm:t>
        <a:bodyPr/>
        <a:lstStyle/>
        <a:p>
          <a:endParaRPr lang="es-PE"/>
        </a:p>
      </dgm:t>
    </dgm:pt>
    <dgm:pt modelId="{1F07ECAB-C3C9-456D-9E9D-1325129536F3}">
      <dgm:prSet phldrT="[Texto]" custT="1"/>
      <dgm:spPr/>
      <dgm:t>
        <a:bodyPr/>
        <a:lstStyle/>
        <a:p>
          <a:pPr rtl="0"/>
          <a:r>
            <a:rPr lang="es-PE" sz="1000" b="0" i="0" u="none" dirty="0" smtClean="0"/>
            <a:t>FERROCARRIL DEL CENTRO</a:t>
          </a:r>
        </a:p>
        <a:p>
          <a:pPr rtl="0"/>
          <a:r>
            <a:rPr lang="es-PE" sz="1000" b="0" i="0" u="none" dirty="0" smtClean="0"/>
            <a:t> </a:t>
          </a:r>
          <a:r>
            <a:rPr lang="es-PE" sz="1000" b="0" i="0" u="none" strike="noStrike" dirty="0" smtClean="0">
              <a:latin typeface="Calibri"/>
            </a:rPr>
            <a:t>(490 Km.)</a:t>
          </a:r>
          <a:r>
            <a:rPr lang="es-PE" sz="1000" b="0" i="0" u="none" dirty="0" smtClean="0"/>
            <a:t> </a:t>
          </a:r>
        </a:p>
        <a:p>
          <a:pPr rtl="0"/>
          <a:r>
            <a:rPr lang="es-MX" sz="1000" b="0" i="0" u="none" dirty="0" smtClean="0"/>
            <a:t>AUTOSOSTENIBLE</a:t>
          </a:r>
        </a:p>
        <a:p>
          <a:pPr rtl="0"/>
          <a:r>
            <a:rPr lang="es-MX" sz="1000" b="0" i="0" u="none" dirty="0" smtClean="0"/>
            <a:t>ESTANDÁR: FRAII</a:t>
          </a:r>
          <a:endParaRPr lang="es-PE" sz="1000" b="0" i="0" u="none" dirty="0" smtClean="0"/>
        </a:p>
      </dgm:t>
    </dgm:pt>
    <dgm:pt modelId="{D96AE3CF-A81D-4823-84D8-A42A0B086FA2}" type="parTrans" cxnId="{D1D0318F-15B6-4A05-8159-3B52EE91B3B6}">
      <dgm:prSet/>
      <dgm:spPr/>
      <dgm:t>
        <a:bodyPr/>
        <a:lstStyle/>
        <a:p>
          <a:endParaRPr lang="es-PE"/>
        </a:p>
      </dgm:t>
    </dgm:pt>
    <dgm:pt modelId="{0A0524A3-2E31-4012-8106-1EECA2220E4B}" type="sibTrans" cxnId="{D1D0318F-15B6-4A05-8159-3B52EE91B3B6}">
      <dgm:prSet/>
      <dgm:spPr/>
      <dgm:t>
        <a:bodyPr/>
        <a:lstStyle/>
        <a:p>
          <a:endParaRPr lang="es-PE"/>
        </a:p>
      </dgm:t>
    </dgm:pt>
    <dgm:pt modelId="{DC8E5ED6-50A2-41AB-AA7E-7FEE3D537444}">
      <dgm:prSet phldrT="[Texto]" custT="1"/>
      <dgm:spPr/>
      <dgm:t>
        <a:bodyPr/>
        <a:lstStyle/>
        <a:p>
          <a:r>
            <a:rPr lang="es-PE" sz="900" b="0" i="0" u="none" strike="noStrike" dirty="0" smtClean="0">
              <a:latin typeface="Calibri"/>
            </a:rPr>
            <a:t>FERROCARRIL DEL SUR y SUR ORIENTE</a:t>
          </a:r>
        </a:p>
        <a:p>
          <a:r>
            <a:rPr lang="es-PE" sz="900" b="0" i="0" u="none" strike="noStrike" dirty="0" smtClean="0">
              <a:latin typeface="Calibri"/>
            </a:rPr>
            <a:t>(</a:t>
          </a:r>
          <a:r>
            <a:rPr lang="es-PE" sz="1000" b="0" i="0" u="none" strike="noStrike" dirty="0" smtClean="0">
              <a:latin typeface="Calibri"/>
            </a:rPr>
            <a:t>990</a:t>
          </a:r>
          <a:r>
            <a:rPr lang="es-PE" sz="900" b="0" i="0" u="none" strike="noStrike" dirty="0" smtClean="0">
              <a:latin typeface="Calibri"/>
            </a:rPr>
            <a:t> Km.) </a:t>
          </a:r>
        </a:p>
        <a:p>
          <a:r>
            <a:rPr lang="es-MX" sz="900" b="0" i="0" u="none" dirty="0" smtClean="0"/>
            <a:t>AUTOSOSTENIBLE</a:t>
          </a:r>
        </a:p>
        <a:p>
          <a:r>
            <a:rPr lang="es-MX" sz="900" b="0" i="0" u="none" dirty="0" smtClean="0"/>
            <a:t>ESTANDÁR: FRAII</a:t>
          </a:r>
          <a:r>
            <a:rPr lang="es-PE" sz="900" b="0" i="0" u="none" dirty="0" smtClean="0"/>
            <a:t> </a:t>
          </a:r>
          <a:endParaRPr lang="es-PE" sz="900" dirty="0"/>
        </a:p>
      </dgm:t>
    </dgm:pt>
    <dgm:pt modelId="{89029F8B-0648-4088-9418-576FCB1C0415}" type="parTrans" cxnId="{2CBACE90-04E8-49D2-B709-03C05B8A3B04}">
      <dgm:prSet/>
      <dgm:spPr/>
      <dgm:t>
        <a:bodyPr/>
        <a:lstStyle/>
        <a:p>
          <a:endParaRPr lang="es-PE"/>
        </a:p>
      </dgm:t>
    </dgm:pt>
    <dgm:pt modelId="{C5752CEA-BAA7-4797-9796-13866335A429}" type="sibTrans" cxnId="{2CBACE90-04E8-49D2-B709-03C05B8A3B04}">
      <dgm:prSet/>
      <dgm:spPr/>
      <dgm:t>
        <a:bodyPr/>
        <a:lstStyle/>
        <a:p>
          <a:endParaRPr lang="es-PE"/>
        </a:p>
      </dgm:t>
    </dgm:pt>
    <dgm:pt modelId="{1E9951AB-8BA4-4E08-8AC5-21A016AA38FD}">
      <dgm:prSet/>
      <dgm:spPr/>
      <dgm:t>
        <a:bodyPr/>
        <a:lstStyle/>
        <a:p>
          <a:endParaRPr lang="es-PE" b="0" i="0" u="none" strike="noStrike" dirty="0">
            <a:latin typeface="Calibri"/>
          </a:endParaRPr>
        </a:p>
      </dgm:t>
    </dgm:pt>
    <dgm:pt modelId="{86758AC2-B3AB-439B-9EB6-30C6D842C616}" type="parTrans" cxnId="{8BCB08B6-D4BE-4A99-82AF-DADA153D0063}">
      <dgm:prSet/>
      <dgm:spPr/>
      <dgm:t>
        <a:bodyPr/>
        <a:lstStyle/>
        <a:p>
          <a:endParaRPr lang="es-PE"/>
        </a:p>
      </dgm:t>
    </dgm:pt>
    <dgm:pt modelId="{6625F8A8-FF8A-46B2-8372-DDC137E1D0DF}" type="sibTrans" cxnId="{8BCB08B6-D4BE-4A99-82AF-DADA153D0063}">
      <dgm:prSet/>
      <dgm:spPr/>
      <dgm:t>
        <a:bodyPr/>
        <a:lstStyle/>
        <a:p>
          <a:endParaRPr lang="es-PE"/>
        </a:p>
      </dgm:t>
    </dgm:pt>
    <dgm:pt modelId="{CC0331E4-C7A9-4F11-A293-B3A573716D9E}">
      <dgm:prSet/>
      <dgm:spPr/>
      <dgm:t>
        <a:bodyPr/>
        <a:lstStyle/>
        <a:p>
          <a:r>
            <a:rPr lang="es-PE" b="0" i="0" u="none" strike="noStrike" dirty="0" smtClean="0">
              <a:latin typeface="+mn-lt"/>
            </a:rPr>
            <a:t>TREN ELÉCTRICO-LÍNEA 1</a:t>
          </a:r>
        </a:p>
        <a:p>
          <a:r>
            <a:rPr lang="es-PE" b="0" i="0" u="none" strike="noStrike" dirty="0" smtClean="0">
              <a:latin typeface="+mn-lt"/>
            </a:rPr>
            <a:t> (22 Km.) </a:t>
          </a:r>
        </a:p>
        <a:p>
          <a:r>
            <a:rPr lang="es-PE" b="0" i="0" u="none" strike="noStrike" dirty="0" smtClean="0">
              <a:latin typeface="+mn-lt"/>
            </a:rPr>
            <a:t>COFINANCIADO</a:t>
          </a:r>
        </a:p>
        <a:p>
          <a:r>
            <a:rPr lang="es-PE" b="0" i="0" u="none" strike="noStrike" dirty="0" smtClean="0">
              <a:latin typeface="+mn-lt"/>
            </a:rPr>
            <a:t>INV. US$233 </a:t>
          </a:r>
          <a:r>
            <a:rPr lang="es-PE" b="0" i="0" u="none" strike="noStrike" dirty="0" err="1" smtClean="0">
              <a:latin typeface="+mn-lt"/>
            </a:rPr>
            <a:t>Mill</a:t>
          </a:r>
          <a:r>
            <a:rPr lang="es-PE" b="0" i="0" u="none" strike="noStrike" dirty="0" smtClean="0">
              <a:latin typeface="+mn-lt"/>
            </a:rPr>
            <a:t>.</a:t>
          </a:r>
          <a:r>
            <a:rPr lang="es-PE" b="0" i="0" u="none" dirty="0" smtClean="0"/>
            <a:t> </a:t>
          </a:r>
          <a:endParaRPr lang="es-PE" b="0" i="0" u="none" strike="noStrike" dirty="0" smtClean="0">
            <a:latin typeface="+mn-lt"/>
          </a:endParaRPr>
        </a:p>
      </dgm:t>
    </dgm:pt>
    <dgm:pt modelId="{94421BB2-5520-4709-907B-A544A72E84BA}" type="parTrans" cxnId="{FE306222-B803-4247-8DE4-B002008E7061}">
      <dgm:prSet/>
      <dgm:spPr/>
      <dgm:t>
        <a:bodyPr/>
        <a:lstStyle/>
        <a:p>
          <a:endParaRPr lang="es-PE"/>
        </a:p>
      </dgm:t>
    </dgm:pt>
    <dgm:pt modelId="{38E1E967-D0F9-42F2-B080-14B50FB8A807}" type="sibTrans" cxnId="{FE306222-B803-4247-8DE4-B002008E7061}">
      <dgm:prSet/>
      <dgm:spPr/>
      <dgm:t>
        <a:bodyPr/>
        <a:lstStyle/>
        <a:p>
          <a:endParaRPr lang="es-PE"/>
        </a:p>
      </dgm:t>
    </dgm:pt>
    <dgm:pt modelId="{6D81BDBE-D015-4D0F-A968-9A787BC72EAD}" type="pres">
      <dgm:prSet presAssocID="{D0123D32-7F18-4B32-A26C-52F481CB47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031013E-DC35-4DA6-B11F-1925F408051F}" type="pres">
      <dgm:prSet presAssocID="{02D9C0BA-A450-42B0-A38E-7838E360028A}" presName="roof" presStyleLbl="dkBgShp" presStyleIdx="0" presStyleCnt="2"/>
      <dgm:spPr/>
      <dgm:t>
        <a:bodyPr/>
        <a:lstStyle/>
        <a:p>
          <a:endParaRPr lang="es-PE"/>
        </a:p>
      </dgm:t>
    </dgm:pt>
    <dgm:pt modelId="{29ABFF54-BB11-40DC-B0CC-ACD87CA873D1}" type="pres">
      <dgm:prSet presAssocID="{02D9C0BA-A450-42B0-A38E-7838E360028A}" presName="pillars" presStyleCnt="0"/>
      <dgm:spPr/>
      <dgm:t>
        <a:bodyPr/>
        <a:lstStyle/>
        <a:p>
          <a:endParaRPr lang="es-PE"/>
        </a:p>
      </dgm:t>
    </dgm:pt>
    <dgm:pt modelId="{2F30FB5F-15AB-4A60-A791-902CD1A9781D}" type="pres">
      <dgm:prSet presAssocID="{02D9C0BA-A450-42B0-A38E-7838E360028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7AC50CF-0EA3-413B-815B-76ED2A4AFEBE}" type="pres">
      <dgm:prSet presAssocID="{DC8E5ED6-50A2-41AB-AA7E-7FEE3D53744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3D3A05-16D4-4451-B59D-2C483E33FE12}" type="pres">
      <dgm:prSet presAssocID="{CC0331E4-C7A9-4F11-A293-B3A573716D9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618D05-550C-4DA4-AC51-6BCE010644D0}" type="pres">
      <dgm:prSet presAssocID="{02D9C0BA-A450-42B0-A38E-7838E360028A}" presName="base" presStyleLbl="dkBgShp" presStyleIdx="1" presStyleCnt="2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PE"/>
        </a:p>
      </dgm:t>
    </dgm:pt>
  </dgm:ptLst>
  <dgm:cxnLst>
    <dgm:cxn modelId="{6BD33E57-86E8-4A6D-8B27-C7C8AD8927B7}" type="presOf" srcId="{02D9C0BA-A450-42B0-A38E-7838E360028A}" destId="{B031013E-DC35-4DA6-B11F-1925F408051F}" srcOrd="0" destOrd="0" presId="urn:microsoft.com/office/officeart/2005/8/layout/hList3"/>
    <dgm:cxn modelId="{FCFEB044-E1EC-47FA-A099-C25215526118}" type="presOf" srcId="{CC0331E4-C7A9-4F11-A293-B3A573716D9E}" destId="{173D3A05-16D4-4451-B59D-2C483E33FE12}" srcOrd="0" destOrd="0" presId="urn:microsoft.com/office/officeart/2005/8/layout/hList3"/>
    <dgm:cxn modelId="{FE306222-B803-4247-8DE4-B002008E7061}" srcId="{02D9C0BA-A450-42B0-A38E-7838E360028A}" destId="{CC0331E4-C7A9-4F11-A293-B3A573716D9E}" srcOrd="2" destOrd="0" parTransId="{94421BB2-5520-4709-907B-A544A72E84BA}" sibTransId="{38E1E967-D0F9-42F2-B080-14B50FB8A807}"/>
    <dgm:cxn modelId="{D1D0318F-15B6-4A05-8159-3B52EE91B3B6}" srcId="{02D9C0BA-A450-42B0-A38E-7838E360028A}" destId="{1F07ECAB-C3C9-456D-9E9D-1325129536F3}" srcOrd="0" destOrd="0" parTransId="{D96AE3CF-A81D-4823-84D8-A42A0B086FA2}" sibTransId="{0A0524A3-2E31-4012-8106-1EECA2220E4B}"/>
    <dgm:cxn modelId="{FF028FC7-FAAE-42A0-84DF-E1C89A472B23}" type="presOf" srcId="{D0123D32-7F18-4B32-A26C-52F481CB4796}" destId="{6D81BDBE-D015-4D0F-A968-9A787BC72EAD}" srcOrd="0" destOrd="0" presId="urn:microsoft.com/office/officeart/2005/8/layout/hList3"/>
    <dgm:cxn modelId="{8BCB08B6-D4BE-4A99-82AF-DADA153D0063}" srcId="{D0123D32-7F18-4B32-A26C-52F481CB4796}" destId="{1E9951AB-8BA4-4E08-8AC5-21A016AA38FD}" srcOrd="1" destOrd="0" parTransId="{86758AC2-B3AB-439B-9EB6-30C6D842C616}" sibTransId="{6625F8A8-FF8A-46B2-8372-DDC137E1D0DF}"/>
    <dgm:cxn modelId="{CCF820E3-28C3-4722-A85B-FE16641F0989}" srcId="{D0123D32-7F18-4B32-A26C-52F481CB4796}" destId="{02D9C0BA-A450-42B0-A38E-7838E360028A}" srcOrd="0" destOrd="0" parTransId="{0724EC8C-3455-47CD-BB38-B4C9294B0223}" sibTransId="{BF1DAED1-9E8B-4482-A1B3-374E9B7CE949}"/>
    <dgm:cxn modelId="{2CBACE90-04E8-49D2-B709-03C05B8A3B04}" srcId="{02D9C0BA-A450-42B0-A38E-7838E360028A}" destId="{DC8E5ED6-50A2-41AB-AA7E-7FEE3D537444}" srcOrd="1" destOrd="0" parTransId="{89029F8B-0648-4088-9418-576FCB1C0415}" sibTransId="{C5752CEA-BAA7-4797-9796-13866335A429}"/>
    <dgm:cxn modelId="{4523EADA-C191-4BB5-B753-4D40A5097D65}" type="presOf" srcId="{DC8E5ED6-50A2-41AB-AA7E-7FEE3D537444}" destId="{D7AC50CF-0EA3-413B-815B-76ED2A4AFEBE}" srcOrd="0" destOrd="0" presId="urn:microsoft.com/office/officeart/2005/8/layout/hList3"/>
    <dgm:cxn modelId="{A38CA883-DDFC-47D1-B9AA-5DDACD430469}" type="presOf" srcId="{1F07ECAB-C3C9-456D-9E9D-1325129536F3}" destId="{2F30FB5F-15AB-4A60-A791-902CD1A9781D}" srcOrd="0" destOrd="0" presId="urn:microsoft.com/office/officeart/2005/8/layout/hList3"/>
    <dgm:cxn modelId="{5EF2524D-319A-4DD1-A242-4A8A8B70D312}" type="presParOf" srcId="{6D81BDBE-D015-4D0F-A968-9A787BC72EAD}" destId="{B031013E-DC35-4DA6-B11F-1925F408051F}" srcOrd="0" destOrd="0" presId="urn:microsoft.com/office/officeart/2005/8/layout/hList3"/>
    <dgm:cxn modelId="{F540C853-0159-425B-9647-DF641373FF2F}" type="presParOf" srcId="{6D81BDBE-D015-4D0F-A968-9A787BC72EAD}" destId="{29ABFF54-BB11-40DC-B0CC-ACD87CA873D1}" srcOrd="1" destOrd="0" presId="urn:microsoft.com/office/officeart/2005/8/layout/hList3"/>
    <dgm:cxn modelId="{147F045F-7C13-4E6B-95BB-1F6188F1892A}" type="presParOf" srcId="{29ABFF54-BB11-40DC-B0CC-ACD87CA873D1}" destId="{2F30FB5F-15AB-4A60-A791-902CD1A9781D}" srcOrd="0" destOrd="0" presId="urn:microsoft.com/office/officeart/2005/8/layout/hList3"/>
    <dgm:cxn modelId="{DD3DA51D-BC32-4FFC-A974-FB92EBA5361B}" type="presParOf" srcId="{29ABFF54-BB11-40DC-B0CC-ACD87CA873D1}" destId="{D7AC50CF-0EA3-413B-815B-76ED2A4AFEBE}" srcOrd="1" destOrd="0" presId="urn:microsoft.com/office/officeart/2005/8/layout/hList3"/>
    <dgm:cxn modelId="{AEB993F2-9ABB-46D2-B6BF-94A304D14912}" type="presParOf" srcId="{29ABFF54-BB11-40DC-B0CC-ACD87CA873D1}" destId="{173D3A05-16D4-4451-B59D-2C483E33FE12}" srcOrd="2" destOrd="0" presId="urn:microsoft.com/office/officeart/2005/8/layout/hList3"/>
    <dgm:cxn modelId="{7FEC805D-994C-4A3B-9C24-98F9D8B34877}" type="presParOf" srcId="{6D81BDBE-D015-4D0F-A968-9A787BC72EAD}" destId="{8D618D05-550C-4DA4-AC51-6BCE010644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123D32-7F18-4B32-A26C-52F481CB4796}" type="doc">
      <dgm:prSet loTypeId="urn:microsoft.com/office/officeart/2005/8/layout/hList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PE"/>
        </a:p>
      </dgm:t>
    </dgm:pt>
    <dgm:pt modelId="{02D9C0BA-A450-42B0-A38E-7838E360028A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MX" sz="2500" dirty="0" smtClean="0">
              <a:solidFill>
                <a:sysClr val="windowText" lastClr="000000"/>
              </a:solidFill>
            </a:rPr>
            <a:t>PRIVADA – 239 Km</a:t>
          </a:r>
          <a:endParaRPr lang="es-PE" sz="2500" dirty="0">
            <a:solidFill>
              <a:sysClr val="windowText" lastClr="000000"/>
            </a:solidFill>
          </a:endParaRPr>
        </a:p>
      </dgm:t>
    </dgm:pt>
    <dgm:pt modelId="{0724EC8C-3455-47CD-BB38-B4C9294B0223}" type="parTrans" cxnId="{CCF820E3-28C3-4722-A85B-FE16641F0989}">
      <dgm:prSet/>
      <dgm:spPr/>
      <dgm:t>
        <a:bodyPr/>
        <a:lstStyle/>
        <a:p>
          <a:endParaRPr lang="es-PE"/>
        </a:p>
      </dgm:t>
    </dgm:pt>
    <dgm:pt modelId="{BF1DAED1-9E8B-4482-A1B3-374E9B7CE949}" type="sibTrans" cxnId="{CCF820E3-28C3-4722-A85B-FE16641F0989}">
      <dgm:prSet/>
      <dgm:spPr/>
      <dgm:t>
        <a:bodyPr/>
        <a:lstStyle/>
        <a:p>
          <a:endParaRPr lang="es-PE"/>
        </a:p>
      </dgm:t>
    </dgm:pt>
    <dgm:pt modelId="{1F07ECAB-C3C9-456D-9E9D-1325129536F3}">
      <dgm:prSet phldrT="[Texto]"/>
      <dgm:spPr/>
      <dgm:t>
        <a:bodyPr/>
        <a:lstStyle/>
        <a:p>
          <a:pPr rtl="0"/>
          <a:r>
            <a:rPr lang="es-PE" b="0" i="0" u="none" dirty="0" smtClean="0"/>
            <a:t>SOUTHERN COPPER CORP. </a:t>
          </a:r>
          <a:r>
            <a:rPr lang="es-PE" b="0" i="0" u="none" strike="noStrike" dirty="0" smtClean="0">
              <a:latin typeface="Calibri"/>
            </a:rPr>
            <a:t>(218 Km.)</a:t>
          </a:r>
          <a:r>
            <a:rPr lang="es-PE" b="0" i="0" u="none" dirty="0" smtClean="0"/>
            <a:t> </a:t>
          </a:r>
        </a:p>
      </dgm:t>
    </dgm:pt>
    <dgm:pt modelId="{D96AE3CF-A81D-4823-84D8-A42A0B086FA2}" type="parTrans" cxnId="{D1D0318F-15B6-4A05-8159-3B52EE91B3B6}">
      <dgm:prSet/>
      <dgm:spPr/>
      <dgm:t>
        <a:bodyPr/>
        <a:lstStyle/>
        <a:p>
          <a:endParaRPr lang="es-PE"/>
        </a:p>
      </dgm:t>
    </dgm:pt>
    <dgm:pt modelId="{0A0524A3-2E31-4012-8106-1EECA2220E4B}" type="sibTrans" cxnId="{D1D0318F-15B6-4A05-8159-3B52EE91B3B6}">
      <dgm:prSet/>
      <dgm:spPr/>
      <dgm:t>
        <a:bodyPr/>
        <a:lstStyle/>
        <a:p>
          <a:endParaRPr lang="es-PE"/>
        </a:p>
      </dgm:t>
    </dgm:pt>
    <dgm:pt modelId="{1E9951AB-8BA4-4E08-8AC5-21A016AA38FD}">
      <dgm:prSet/>
      <dgm:spPr/>
      <dgm:t>
        <a:bodyPr/>
        <a:lstStyle/>
        <a:p>
          <a:r>
            <a:rPr lang="es-PE" b="0" i="0" u="none" strike="noStrike" dirty="0" smtClean="0">
              <a:latin typeface="Calibri"/>
            </a:rPr>
            <a:t>CEMENTO ANDINO</a:t>
          </a:r>
        </a:p>
        <a:p>
          <a:r>
            <a:rPr lang="es-PE" b="0" i="0" u="none" strike="noStrike" dirty="0" smtClean="0">
              <a:latin typeface="Calibri"/>
            </a:rPr>
            <a:t> (14 Km.) </a:t>
          </a:r>
        </a:p>
      </dgm:t>
    </dgm:pt>
    <dgm:pt modelId="{86758AC2-B3AB-439B-9EB6-30C6D842C616}" type="parTrans" cxnId="{8BCB08B6-D4BE-4A99-82AF-DADA153D0063}">
      <dgm:prSet/>
      <dgm:spPr/>
      <dgm:t>
        <a:bodyPr/>
        <a:lstStyle/>
        <a:p>
          <a:endParaRPr lang="es-PE"/>
        </a:p>
      </dgm:t>
    </dgm:pt>
    <dgm:pt modelId="{6625F8A8-FF8A-46B2-8372-DDC137E1D0DF}" type="sibTrans" cxnId="{8BCB08B6-D4BE-4A99-82AF-DADA153D0063}">
      <dgm:prSet/>
      <dgm:spPr/>
      <dgm:t>
        <a:bodyPr/>
        <a:lstStyle/>
        <a:p>
          <a:endParaRPr lang="es-PE"/>
        </a:p>
      </dgm:t>
    </dgm:pt>
    <dgm:pt modelId="{CC0331E4-C7A9-4F11-A293-B3A573716D9E}">
      <dgm:prSet/>
      <dgm:spPr/>
      <dgm:t>
        <a:bodyPr/>
        <a:lstStyle/>
        <a:p>
          <a:r>
            <a:rPr lang="es-PE" b="0" i="0" u="none" strike="noStrike" dirty="0" smtClean="0">
              <a:latin typeface="Calibri"/>
            </a:rPr>
            <a:t>VOTORANTIM</a:t>
          </a:r>
        </a:p>
        <a:p>
          <a:r>
            <a:rPr lang="es-PE" b="0" i="0" u="none" strike="noStrike" dirty="0" smtClean="0">
              <a:latin typeface="Calibri"/>
            </a:rPr>
            <a:t>(7 Km.)</a:t>
          </a:r>
          <a:endParaRPr lang="es-PE" dirty="0"/>
        </a:p>
      </dgm:t>
    </dgm:pt>
    <dgm:pt modelId="{94421BB2-5520-4709-907B-A544A72E84BA}" type="parTrans" cxnId="{FE306222-B803-4247-8DE4-B002008E7061}">
      <dgm:prSet/>
      <dgm:spPr/>
      <dgm:t>
        <a:bodyPr/>
        <a:lstStyle/>
        <a:p>
          <a:endParaRPr lang="es-PE"/>
        </a:p>
      </dgm:t>
    </dgm:pt>
    <dgm:pt modelId="{38E1E967-D0F9-42F2-B080-14B50FB8A807}" type="sibTrans" cxnId="{FE306222-B803-4247-8DE4-B002008E7061}">
      <dgm:prSet/>
      <dgm:spPr/>
      <dgm:t>
        <a:bodyPr/>
        <a:lstStyle/>
        <a:p>
          <a:endParaRPr lang="es-PE"/>
        </a:p>
      </dgm:t>
    </dgm:pt>
    <dgm:pt modelId="{6D81BDBE-D015-4D0F-A968-9A787BC72EAD}" type="pres">
      <dgm:prSet presAssocID="{D0123D32-7F18-4B32-A26C-52F481CB47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031013E-DC35-4DA6-B11F-1925F408051F}" type="pres">
      <dgm:prSet presAssocID="{02D9C0BA-A450-42B0-A38E-7838E360028A}" presName="roof" presStyleLbl="dkBgShp" presStyleIdx="0" presStyleCnt="2"/>
      <dgm:spPr/>
      <dgm:t>
        <a:bodyPr/>
        <a:lstStyle/>
        <a:p>
          <a:endParaRPr lang="es-PE"/>
        </a:p>
      </dgm:t>
    </dgm:pt>
    <dgm:pt modelId="{29ABFF54-BB11-40DC-B0CC-ACD87CA873D1}" type="pres">
      <dgm:prSet presAssocID="{02D9C0BA-A450-42B0-A38E-7838E360028A}" presName="pillars" presStyleCnt="0"/>
      <dgm:spPr/>
      <dgm:t>
        <a:bodyPr/>
        <a:lstStyle/>
        <a:p>
          <a:endParaRPr lang="es-PE"/>
        </a:p>
      </dgm:t>
    </dgm:pt>
    <dgm:pt modelId="{2F30FB5F-15AB-4A60-A791-902CD1A9781D}" type="pres">
      <dgm:prSet presAssocID="{02D9C0BA-A450-42B0-A38E-7838E360028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3D3A05-16D4-4451-B59D-2C483E33FE12}" type="pres">
      <dgm:prSet presAssocID="{CC0331E4-C7A9-4F11-A293-B3A573716D9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4CE910C-5244-4A63-8C49-25B9CE9BFE18}" type="pres">
      <dgm:prSet presAssocID="{1E9951AB-8BA4-4E08-8AC5-21A016AA38F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618D05-550C-4DA4-AC51-6BCE010644D0}" type="pres">
      <dgm:prSet presAssocID="{02D9C0BA-A450-42B0-A38E-7838E360028A}" presName="base" presStyleLbl="dkBgShp" presStyleIdx="1" presStyleCnt="2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PE"/>
        </a:p>
      </dgm:t>
    </dgm:pt>
  </dgm:ptLst>
  <dgm:cxnLst>
    <dgm:cxn modelId="{A557765D-EC1A-433E-AE89-CDCD56C80F52}" type="presOf" srcId="{1F07ECAB-C3C9-456D-9E9D-1325129536F3}" destId="{2F30FB5F-15AB-4A60-A791-902CD1A9781D}" srcOrd="0" destOrd="0" presId="urn:microsoft.com/office/officeart/2005/8/layout/hList3"/>
    <dgm:cxn modelId="{FE306222-B803-4247-8DE4-B002008E7061}" srcId="{02D9C0BA-A450-42B0-A38E-7838E360028A}" destId="{CC0331E4-C7A9-4F11-A293-B3A573716D9E}" srcOrd="1" destOrd="0" parTransId="{94421BB2-5520-4709-907B-A544A72E84BA}" sibTransId="{38E1E967-D0F9-42F2-B080-14B50FB8A807}"/>
    <dgm:cxn modelId="{C5B2AF25-5E07-4F27-9D33-D7847B449142}" type="presOf" srcId="{D0123D32-7F18-4B32-A26C-52F481CB4796}" destId="{6D81BDBE-D015-4D0F-A968-9A787BC72EAD}" srcOrd="0" destOrd="0" presId="urn:microsoft.com/office/officeart/2005/8/layout/hList3"/>
    <dgm:cxn modelId="{D1D0318F-15B6-4A05-8159-3B52EE91B3B6}" srcId="{02D9C0BA-A450-42B0-A38E-7838E360028A}" destId="{1F07ECAB-C3C9-456D-9E9D-1325129536F3}" srcOrd="0" destOrd="0" parTransId="{D96AE3CF-A81D-4823-84D8-A42A0B086FA2}" sibTransId="{0A0524A3-2E31-4012-8106-1EECA2220E4B}"/>
    <dgm:cxn modelId="{8BCB08B6-D4BE-4A99-82AF-DADA153D0063}" srcId="{02D9C0BA-A450-42B0-A38E-7838E360028A}" destId="{1E9951AB-8BA4-4E08-8AC5-21A016AA38FD}" srcOrd="2" destOrd="0" parTransId="{86758AC2-B3AB-439B-9EB6-30C6D842C616}" sibTransId="{6625F8A8-FF8A-46B2-8372-DDC137E1D0DF}"/>
    <dgm:cxn modelId="{ABEF2F8E-0AD5-4E40-8B98-948EC501C547}" type="presOf" srcId="{02D9C0BA-A450-42B0-A38E-7838E360028A}" destId="{B031013E-DC35-4DA6-B11F-1925F408051F}" srcOrd="0" destOrd="0" presId="urn:microsoft.com/office/officeart/2005/8/layout/hList3"/>
    <dgm:cxn modelId="{CCF820E3-28C3-4722-A85B-FE16641F0989}" srcId="{D0123D32-7F18-4B32-A26C-52F481CB4796}" destId="{02D9C0BA-A450-42B0-A38E-7838E360028A}" srcOrd="0" destOrd="0" parTransId="{0724EC8C-3455-47CD-BB38-B4C9294B0223}" sibTransId="{BF1DAED1-9E8B-4482-A1B3-374E9B7CE949}"/>
    <dgm:cxn modelId="{66900C32-D52F-4092-8A9F-1F9E3CEE901E}" type="presOf" srcId="{CC0331E4-C7A9-4F11-A293-B3A573716D9E}" destId="{173D3A05-16D4-4451-B59D-2C483E33FE12}" srcOrd="0" destOrd="0" presId="urn:microsoft.com/office/officeart/2005/8/layout/hList3"/>
    <dgm:cxn modelId="{8DEE8E85-469D-41B9-8C97-10678803DB93}" type="presOf" srcId="{1E9951AB-8BA4-4E08-8AC5-21A016AA38FD}" destId="{34CE910C-5244-4A63-8C49-25B9CE9BFE18}" srcOrd="0" destOrd="0" presId="urn:microsoft.com/office/officeart/2005/8/layout/hList3"/>
    <dgm:cxn modelId="{606AAA36-D2FD-467E-9849-83F6C6EFDEE0}" type="presParOf" srcId="{6D81BDBE-D015-4D0F-A968-9A787BC72EAD}" destId="{B031013E-DC35-4DA6-B11F-1925F408051F}" srcOrd="0" destOrd="0" presId="urn:microsoft.com/office/officeart/2005/8/layout/hList3"/>
    <dgm:cxn modelId="{698EB15C-7932-4C38-A7B3-8A068C01F2A6}" type="presParOf" srcId="{6D81BDBE-D015-4D0F-A968-9A787BC72EAD}" destId="{29ABFF54-BB11-40DC-B0CC-ACD87CA873D1}" srcOrd="1" destOrd="0" presId="urn:microsoft.com/office/officeart/2005/8/layout/hList3"/>
    <dgm:cxn modelId="{B3B5DC1F-981C-486F-9688-49E0850D7D09}" type="presParOf" srcId="{29ABFF54-BB11-40DC-B0CC-ACD87CA873D1}" destId="{2F30FB5F-15AB-4A60-A791-902CD1A9781D}" srcOrd="0" destOrd="0" presId="urn:microsoft.com/office/officeart/2005/8/layout/hList3"/>
    <dgm:cxn modelId="{FC257C7A-0516-4922-B18E-4B8AD09AA3D2}" type="presParOf" srcId="{29ABFF54-BB11-40DC-B0CC-ACD87CA873D1}" destId="{173D3A05-16D4-4451-B59D-2C483E33FE12}" srcOrd="1" destOrd="0" presId="urn:microsoft.com/office/officeart/2005/8/layout/hList3"/>
    <dgm:cxn modelId="{D5A7E8A1-2FEA-4F02-A7E6-923AC5B232C1}" type="presParOf" srcId="{29ABFF54-BB11-40DC-B0CC-ACD87CA873D1}" destId="{34CE910C-5244-4A63-8C49-25B9CE9BFE18}" srcOrd="2" destOrd="0" presId="urn:microsoft.com/office/officeart/2005/8/layout/hList3"/>
    <dgm:cxn modelId="{4653B536-891D-48E3-B543-C20E3E81577E}" type="presParOf" srcId="{6D81BDBE-D015-4D0F-A968-9A787BC72EAD}" destId="{8D618D05-550C-4DA4-AC51-6BCE010644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DA17B0-3406-4337-B426-FB6820C7D2E3}" type="doc">
      <dgm:prSet loTypeId="urn:microsoft.com/office/officeart/2005/8/layout/vList2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PE"/>
        </a:p>
      </dgm:t>
    </dgm:pt>
    <dgm:pt modelId="{DB2FC574-0F34-4B1D-9C72-6339593286FB}">
      <dgm:prSet phldrT="[Texto]"/>
      <dgm:spPr>
        <a:solidFill>
          <a:srgbClr val="169A3F"/>
        </a:solidFill>
      </dgm:spPr>
      <dgm:t>
        <a:bodyPr/>
        <a:lstStyle/>
        <a:p>
          <a:r>
            <a:rPr lang="es-ES_tradnl" b="0" dirty="0" smtClean="0">
              <a:latin typeface="Calibri" pitchFamily="34" charset="0"/>
            </a:rPr>
            <a:t>TRAMO 1: CONSTRUIDO</a:t>
          </a:r>
          <a:endParaRPr lang="es-PE" b="0" dirty="0"/>
        </a:p>
      </dgm:t>
    </dgm:pt>
    <dgm:pt modelId="{E9956508-BB44-4FD6-BD30-D51A94F7C5E9}" type="parTrans" cxnId="{94461E04-FD89-47FF-B6D4-511E2C0ABAA2}">
      <dgm:prSet/>
      <dgm:spPr/>
      <dgm:t>
        <a:bodyPr/>
        <a:lstStyle/>
        <a:p>
          <a:endParaRPr lang="es-PE" b="0"/>
        </a:p>
      </dgm:t>
    </dgm:pt>
    <dgm:pt modelId="{CFE3B20F-5E45-4C28-893B-AF0D61565568}" type="sibTrans" cxnId="{94461E04-FD89-47FF-B6D4-511E2C0ABAA2}">
      <dgm:prSet/>
      <dgm:spPr/>
      <dgm:t>
        <a:bodyPr/>
        <a:lstStyle/>
        <a:p>
          <a:endParaRPr lang="es-PE" b="0"/>
        </a:p>
      </dgm:t>
    </dgm:pt>
    <dgm:pt modelId="{0ADD4DB6-D2E8-4324-A7C9-A6526254FC4A}">
      <dgm:prSet phldrT="[Texto]" custT="1"/>
      <dgm:spPr/>
      <dgm:t>
        <a:bodyPr/>
        <a:lstStyle/>
        <a:p>
          <a:r>
            <a:rPr lang="es-ES_tradnl" sz="1600" b="0" dirty="0" smtClean="0">
              <a:latin typeface="Calibri" pitchFamily="34" charset="0"/>
            </a:rPr>
            <a:t>LONGITUD:             22.20 Km</a:t>
          </a:r>
          <a:endParaRPr lang="es-PE" sz="1600" b="0" dirty="0"/>
        </a:p>
      </dgm:t>
    </dgm:pt>
    <dgm:pt modelId="{1ACE32C0-A79E-4A5A-B601-7BDB4FCCB3F3}" type="parTrans" cxnId="{5BA6F285-7EBD-40E6-A689-0E3BCB019ED1}">
      <dgm:prSet/>
      <dgm:spPr/>
      <dgm:t>
        <a:bodyPr/>
        <a:lstStyle/>
        <a:p>
          <a:endParaRPr lang="es-PE" b="0"/>
        </a:p>
      </dgm:t>
    </dgm:pt>
    <dgm:pt modelId="{D9AAD204-6988-446A-91C8-CF73EE2B5209}" type="sibTrans" cxnId="{5BA6F285-7EBD-40E6-A689-0E3BCB019ED1}">
      <dgm:prSet/>
      <dgm:spPr/>
      <dgm:t>
        <a:bodyPr/>
        <a:lstStyle/>
        <a:p>
          <a:endParaRPr lang="es-PE" b="0"/>
        </a:p>
      </dgm:t>
    </dgm:pt>
    <dgm:pt modelId="{CBB8727A-B813-4833-8D80-80AD343916C6}">
      <dgm:prSet custT="1"/>
      <dgm:spPr/>
      <dgm:t>
        <a:bodyPr/>
        <a:lstStyle/>
        <a:p>
          <a:r>
            <a:rPr lang="es-ES_tradnl" sz="1600" b="0" dirty="0" smtClean="0">
              <a:latin typeface="Calibri" pitchFamily="34" charset="0"/>
            </a:rPr>
            <a:t>TIEMPO DE VIAJE: 30 Min.</a:t>
          </a:r>
        </a:p>
      </dgm:t>
    </dgm:pt>
    <dgm:pt modelId="{87C8746E-2F00-48AD-880B-F075EDFE20B7}" type="parTrans" cxnId="{6957C3AE-F0A5-455E-8865-4B31E04868FB}">
      <dgm:prSet/>
      <dgm:spPr/>
      <dgm:t>
        <a:bodyPr/>
        <a:lstStyle/>
        <a:p>
          <a:endParaRPr lang="es-PE" b="0"/>
        </a:p>
      </dgm:t>
    </dgm:pt>
    <dgm:pt modelId="{8F0475A6-B799-4A55-A2B7-8D5328C8F249}" type="sibTrans" cxnId="{6957C3AE-F0A5-455E-8865-4B31E04868FB}">
      <dgm:prSet/>
      <dgm:spPr/>
      <dgm:t>
        <a:bodyPr/>
        <a:lstStyle/>
        <a:p>
          <a:endParaRPr lang="es-PE" b="0"/>
        </a:p>
      </dgm:t>
    </dgm:pt>
    <dgm:pt modelId="{A74FA64D-DDCA-4BAE-8059-0DB848775DF2}">
      <dgm:prSet custT="1"/>
      <dgm:spPr/>
      <dgm:t>
        <a:bodyPr/>
        <a:lstStyle/>
        <a:p>
          <a:r>
            <a:rPr lang="es-ES_tradnl" sz="1600" b="0" dirty="0" smtClean="0">
              <a:latin typeface="Calibri" pitchFamily="34" charset="0"/>
            </a:rPr>
            <a:t>DISTRITOS:              09</a:t>
          </a:r>
        </a:p>
      </dgm:t>
    </dgm:pt>
    <dgm:pt modelId="{30B521D0-F1AB-4658-AE35-A5CE136BC104}" type="parTrans" cxnId="{3F3F27F0-D746-44D4-B7AB-FB52A777200F}">
      <dgm:prSet/>
      <dgm:spPr/>
      <dgm:t>
        <a:bodyPr/>
        <a:lstStyle/>
        <a:p>
          <a:endParaRPr lang="es-PE" b="0"/>
        </a:p>
      </dgm:t>
    </dgm:pt>
    <dgm:pt modelId="{E8652514-CC35-4282-B4CA-D19E75EBA355}" type="sibTrans" cxnId="{3F3F27F0-D746-44D4-B7AB-FB52A777200F}">
      <dgm:prSet/>
      <dgm:spPr/>
      <dgm:t>
        <a:bodyPr/>
        <a:lstStyle/>
        <a:p>
          <a:endParaRPr lang="es-PE" b="0"/>
        </a:p>
      </dgm:t>
    </dgm:pt>
    <dgm:pt modelId="{585C08D9-73E8-4983-A4F7-F32DC52F4DC7}">
      <dgm:prSet custT="1"/>
      <dgm:spPr/>
      <dgm:t>
        <a:bodyPr/>
        <a:lstStyle/>
        <a:p>
          <a:r>
            <a:rPr lang="es-ES_tradnl" sz="1600" b="0" dirty="0" smtClean="0">
              <a:latin typeface="Calibri" pitchFamily="34" charset="0"/>
            </a:rPr>
            <a:t>ESTACIONES:          16</a:t>
          </a:r>
          <a:endParaRPr lang="es-ES_tradnl" sz="1600" b="0" dirty="0">
            <a:latin typeface="Calibri" pitchFamily="34" charset="0"/>
          </a:endParaRPr>
        </a:p>
      </dgm:t>
    </dgm:pt>
    <dgm:pt modelId="{339EA03D-4C85-4F6E-8EC9-92830CD443A3}" type="parTrans" cxnId="{03F54E0F-32A0-4B28-BA55-1107ABA7C392}">
      <dgm:prSet/>
      <dgm:spPr/>
      <dgm:t>
        <a:bodyPr/>
        <a:lstStyle/>
        <a:p>
          <a:endParaRPr lang="es-PE" b="0"/>
        </a:p>
      </dgm:t>
    </dgm:pt>
    <dgm:pt modelId="{B4B0F7EE-1C89-4314-B003-F39E4296E8AD}" type="sibTrans" cxnId="{03F54E0F-32A0-4B28-BA55-1107ABA7C392}">
      <dgm:prSet/>
      <dgm:spPr/>
      <dgm:t>
        <a:bodyPr/>
        <a:lstStyle/>
        <a:p>
          <a:endParaRPr lang="es-PE" b="0"/>
        </a:p>
      </dgm:t>
    </dgm:pt>
    <dgm:pt modelId="{57D19F1C-A734-4674-916C-F027D8295492}">
      <dgm:prSet phldrT="[Texto]"/>
      <dgm:spPr>
        <a:solidFill>
          <a:srgbClr val="169A3F"/>
        </a:solidFill>
      </dgm:spPr>
      <dgm:t>
        <a:bodyPr/>
        <a:lstStyle/>
        <a:p>
          <a:r>
            <a:rPr lang="es-ES_tradnl" b="0" dirty="0" smtClean="0">
              <a:latin typeface="Calibri" pitchFamily="34" charset="0"/>
            </a:rPr>
            <a:t>TRAMO 2 : EN EJECUCIÓN </a:t>
          </a:r>
          <a:endParaRPr lang="es-ES_tradnl" b="0" dirty="0">
            <a:latin typeface="Calibri" pitchFamily="34" charset="0"/>
          </a:endParaRPr>
        </a:p>
      </dgm:t>
    </dgm:pt>
    <dgm:pt modelId="{6BD929DB-E344-48A7-AC92-97D7FF1EEE38}" type="parTrans" cxnId="{7D88F4BD-3BB5-40BC-9383-8A8A1944F44F}">
      <dgm:prSet/>
      <dgm:spPr/>
      <dgm:t>
        <a:bodyPr/>
        <a:lstStyle/>
        <a:p>
          <a:endParaRPr lang="es-PE"/>
        </a:p>
      </dgm:t>
    </dgm:pt>
    <dgm:pt modelId="{F3B68776-F494-4C5E-B178-5F82854FA5F7}" type="sibTrans" cxnId="{7D88F4BD-3BB5-40BC-9383-8A8A1944F44F}">
      <dgm:prSet/>
      <dgm:spPr/>
      <dgm:t>
        <a:bodyPr/>
        <a:lstStyle/>
        <a:p>
          <a:endParaRPr lang="es-PE"/>
        </a:p>
      </dgm:t>
    </dgm:pt>
    <dgm:pt modelId="{1CA6893C-6DC4-49ED-A6D0-5025AA00E296}">
      <dgm:prSet phldrT="[Texto]"/>
      <dgm:spPr/>
      <dgm:t>
        <a:bodyPr/>
        <a:lstStyle/>
        <a:p>
          <a:r>
            <a:rPr lang="es-ES_tradnl" b="0" dirty="0" smtClean="0">
              <a:latin typeface="Calibri" pitchFamily="34" charset="0"/>
            </a:rPr>
            <a:t>LONGITUD: 	      12.40 Km</a:t>
          </a:r>
          <a:endParaRPr lang="es-PE" b="0" dirty="0"/>
        </a:p>
      </dgm:t>
    </dgm:pt>
    <dgm:pt modelId="{E428A45F-99F5-4629-927D-6906BD43ABC4}" type="parTrans" cxnId="{9E27C248-7282-440B-AC75-947EACAFD249}">
      <dgm:prSet/>
      <dgm:spPr/>
      <dgm:t>
        <a:bodyPr/>
        <a:lstStyle/>
        <a:p>
          <a:endParaRPr lang="es-PE"/>
        </a:p>
      </dgm:t>
    </dgm:pt>
    <dgm:pt modelId="{64F12641-CCDA-4C96-BCBC-27BE3459D114}" type="sibTrans" cxnId="{9E27C248-7282-440B-AC75-947EACAFD249}">
      <dgm:prSet/>
      <dgm:spPr/>
      <dgm:t>
        <a:bodyPr/>
        <a:lstStyle/>
        <a:p>
          <a:endParaRPr lang="es-PE"/>
        </a:p>
      </dgm:t>
    </dgm:pt>
    <dgm:pt modelId="{DEC0D248-0237-4F59-8075-8E3CABF03FE7}">
      <dgm:prSet/>
      <dgm:spPr/>
      <dgm:t>
        <a:bodyPr/>
        <a:lstStyle/>
        <a:p>
          <a:r>
            <a:rPr lang="es-ES_tradnl" b="0" dirty="0" smtClean="0">
              <a:latin typeface="Calibri" pitchFamily="34" charset="0"/>
            </a:rPr>
            <a:t>TIEMPO DE VIAJE: 18 Min</a:t>
          </a:r>
        </a:p>
      </dgm:t>
    </dgm:pt>
    <dgm:pt modelId="{CD4D4B4A-A926-494E-AB6F-B2A8425BE597}" type="parTrans" cxnId="{6AB28DDE-66BB-4D9C-A417-68130CBE650A}">
      <dgm:prSet/>
      <dgm:spPr/>
      <dgm:t>
        <a:bodyPr/>
        <a:lstStyle/>
        <a:p>
          <a:endParaRPr lang="es-PE"/>
        </a:p>
      </dgm:t>
    </dgm:pt>
    <dgm:pt modelId="{D05CD451-E49D-49F1-ADBD-F57708F8364A}" type="sibTrans" cxnId="{6AB28DDE-66BB-4D9C-A417-68130CBE650A}">
      <dgm:prSet/>
      <dgm:spPr/>
      <dgm:t>
        <a:bodyPr/>
        <a:lstStyle/>
        <a:p>
          <a:endParaRPr lang="es-PE"/>
        </a:p>
      </dgm:t>
    </dgm:pt>
    <dgm:pt modelId="{5C2A3A59-E4C0-4F2D-93C8-DAAFCF318533}">
      <dgm:prSet/>
      <dgm:spPr/>
      <dgm:t>
        <a:bodyPr/>
        <a:lstStyle/>
        <a:p>
          <a:r>
            <a:rPr lang="es-ES_tradnl" b="0" dirty="0" smtClean="0">
              <a:latin typeface="Calibri" pitchFamily="34" charset="0"/>
            </a:rPr>
            <a:t>DISTRITOS:	      02</a:t>
          </a:r>
        </a:p>
      </dgm:t>
    </dgm:pt>
    <dgm:pt modelId="{C59386FF-71A9-43B5-8543-7B9D6F9D2AC6}" type="parTrans" cxnId="{E9830CF1-FAFA-431D-8534-3F00B8C23A8F}">
      <dgm:prSet/>
      <dgm:spPr/>
      <dgm:t>
        <a:bodyPr/>
        <a:lstStyle/>
        <a:p>
          <a:endParaRPr lang="es-PE"/>
        </a:p>
      </dgm:t>
    </dgm:pt>
    <dgm:pt modelId="{CBE9AE17-500E-4F1A-B048-A966C4905557}" type="sibTrans" cxnId="{E9830CF1-FAFA-431D-8534-3F00B8C23A8F}">
      <dgm:prSet/>
      <dgm:spPr/>
      <dgm:t>
        <a:bodyPr/>
        <a:lstStyle/>
        <a:p>
          <a:endParaRPr lang="es-PE"/>
        </a:p>
      </dgm:t>
    </dgm:pt>
    <dgm:pt modelId="{1885EF85-1038-4F7D-8B43-93E24B5499B9}">
      <dgm:prSet/>
      <dgm:spPr/>
      <dgm:t>
        <a:bodyPr/>
        <a:lstStyle/>
        <a:p>
          <a:r>
            <a:rPr lang="es-ES_tradnl" b="0" dirty="0" smtClean="0">
              <a:latin typeface="Calibri" pitchFamily="34" charset="0"/>
            </a:rPr>
            <a:t>ESTACIONES:	      10 Nuevas</a:t>
          </a:r>
          <a:endParaRPr lang="es-ES_tradnl" b="0" dirty="0">
            <a:latin typeface="Calibri" pitchFamily="34" charset="0"/>
          </a:endParaRPr>
        </a:p>
      </dgm:t>
    </dgm:pt>
    <dgm:pt modelId="{C5884173-BF03-4B20-B5AC-3A56A6A03E38}" type="parTrans" cxnId="{FDD572A1-3C77-4251-BEB8-02EB8707C047}">
      <dgm:prSet/>
      <dgm:spPr/>
      <dgm:t>
        <a:bodyPr/>
        <a:lstStyle/>
        <a:p>
          <a:endParaRPr lang="es-PE"/>
        </a:p>
      </dgm:t>
    </dgm:pt>
    <dgm:pt modelId="{F96F7F1C-AAFD-4598-9214-44968D128A45}" type="sibTrans" cxnId="{FDD572A1-3C77-4251-BEB8-02EB8707C047}">
      <dgm:prSet/>
      <dgm:spPr/>
      <dgm:t>
        <a:bodyPr/>
        <a:lstStyle/>
        <a:p>
          <a:endParaRPr lang="es-PE"/>
        </a:p>
      </dgm:t>
    </dgm:pt>
    <dgm:pt modelId="{D32F115C-F02D-4D02-BB7D-C645D1F31B68}">
      <dgm:prSet/>
      <dgm:spPr/>
      <dgm:t>
        <a:bodyPr/>
        <a:lstStyle/>
        <a:p>
          <a:r>
            <a:rPr lang="es-ES_tradnl" b="0" dirty="0" smtClean="0">
              <a:latin typeface="Calibri" pitchFamily="34" charset="0"/>
            </a:rPr>
            <a:t>INVERSIÓN:             US$ 610 Millones       </a:t>
          </a:r>
          <a:endParaRPr lang="es-ES_tradnl" b="0" dirty="0">
            <a:latin typeface="Calibri" pitchFamily="34" charset="0"/>
          </a:endParaRPr>
        </a:p>
      </dgm:t>
    </dgm:pt>
    <dgm:pt modelId="{E894C796-86F5-4512-B1F5-A15AB64C39F2}" type="parTrans" cxnId="{28655E5A-5B81-4018-B0F6-93C1F868532F}">
      <dgm:prSet/>
      <dgm:spPr/>
      <dgm:t>
        <a:bodyPr/>
        <a:lstStyle/>
        <a:p>
          <a:endParaRPr lang="es-PE"/>
        </a:p>
      </dgm:t>
    </dgm:pt>
    <dgm:pt modelId="{83F60257-82F2-49CF-AF9C-3800C42DB2FB}" type="sibTrans" cxnId="{28655E5A-5B81-4018-B0F6-93C1F868532F}">
      <dgm:prSet/>
      <dgm:spPr/>
      <dgm:t>
        <a:bodyPr/>
        <a:lstStyle/>
        <a:p>
          <a:endParaRPr lang="es-PE"/>
        </a:p>
      </dgm:t>
    </dgm:pt>
    <dgm:pt modelId="{14F03AD2-49FA-4514-A307-55DD070634AE}">
      <dgm:prSet custT="1"/>
      <dgm:spPr/>
      <dgm:t>
        <a:bodyPr/>
        <a:lstStyle/>
        <a:p>
          <a:r>
            <a:rPr lang="es-ES_tradnl" sz="1600" b="0" dirty="0" smtClean="0">
              <a:latin typeface="Calibri" pitchFamily="34" charset="0"/>
            </a:rPr>
            <a:t>INVERSIÓN:             US$ 532 Millones</a:t>
          </a:r>
          <a:endParaRPr lang="es-ES_tradnl" sz="1600" b="0" dirty="0">
            <a:latin typeface="Calibri" pitchFamily="34" charset="0"/>
          </a:endParaRPr>
        </a:p>
      </dgm:t>
    </dgm:pt>
    <dgm:pt modelId="{CD09ED3C-1DBE-43CB-BEE8-24F07041FF69}" type="parTrans" cxnId="{36ED6697-AB8E-44C4-B5C0-B17ED6463944}">
      <dgm:prSet/>
      <dgm:spPr/>
      <dgm:t>
        <a:bodyPr/>
        <a:lstStyle/>
        <a:p>
          <a:endParaRPr lang="es-PE"/>
        </a:p>
      </dgm:t>
    </dgm:pt>
    <dgm:pt modelId="{E2A580EB-C14D-461B-A883-FBE75F832A92}" type="sibTrans" cxnId="{36ED6697-AB8E-44C4-B5C0-B17ED6463944}">
      <dgm:prSet/>
      <dgm:spPr/>
      <dgm:t>
        <a:bodyPr/>
        <a:lstStyle/>
        <a:p>
          <a:endParaRPr lang="es-PE"/>
        </a:p>
      </dgm:t>
    </dgm:pt>
    <dgm:pt modelId="{8D6E5B08-3137-4DF0-9BDD-1CDE24B09D85}" type="pres">
      <dgm:prSet presAssocID="{FCDA17B0-3406-4337-B426-FB6820C7D2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EF43E3D-3473-4C26-BCF2-9891E20D9E3D}" type="pres">
      <dgm:prSet presAssocID="{DB2FC574-0F34-4B1D-9C72-6339593286F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E59CE5-E496-423C-B2A9-CB678251C912}" type="pres">
      <dgm:prSet presAssocID="{DB2FC574-0F34-4B1D-9C72-6339593286F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EBB9D1-748A-42B8-9353-FB5B256A546F}" type="pres">
      <dgm:prSet presAssocID="{57D19F1C-A734-4674-916C-F027D8295492}" presName="parentText" presStyleLbl="node1" presStyleIdx="1" presStyleCnt="2" custLinFactNeighborY="-118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1418859-9B79-4384-8689-43BB80EF03D5}" type="pres">
      <dgm:prSet presAssocID="{57D19F1C-A734-4674-916C-F027D829549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AE4A74B-30D2-4F68-BA35-8CCFB3818597}" type="presOf" srcId="{FCDA17B0-3406-4337-B426-FB6820C7D2E3}" destId="{8D6E5B08-3137-4DF0-9BDD-1CDE24B09D85}" srcOrd="0" destOrd="0" presId="urn:microsoft.com/office/officeart/2005/8/layout/vList2"/>
    <dgm:cxn modelId="{28655E5A-5B81-4018-B0F6-93C1F868532F}" srcId="{57D19F1C-A734-4674-916C-F027D8295492}" destId="{D32F115C-F02D-4D02-BB7D-C645D1F31B68}" srcOrd="4" destOrd="0" parTransId="{E894C796-86F5-4512-B1F5-A15AB64C39F2}" sibTransId="{83F60257-82F2-49CF-AF9C-3800C42DB2FB}"/>
    <dgm:cxn modelId="{9DFE11D4-1499-4433-A4DB-071E2321676D}" type="presOf" srcId="{1885EF85-1038-4F7D-8B43-93E24B5499B9}" destId="{21418859-9B79-4384-8689-43BB80EF03D5}" srcOrd="0" destOrd="3" presId="urn:microsoft.com/office/officeart/2005/8/layout/vList2"/>
    <dgm:cxn modelId="{03F54E0F-32A0-4B28-BA55-1107ABA7C392}" srcId="{DB2FC574-0F34-4B1D-9C72-6339593286FB}" destId="{585C08D9-73E8-4983-A4F7-F32DC52F4DC7}" srcOrd="3" destOrd="0" parTransId="{339EA03D-4C85-4F6E-8EC9-92830CD443A3}" sibTransId="{B4B0F7EE-1C89-4314-B003-F39E4296E8AD}"/>
    <dgm:cxn modelId="{E9830CF1-FAFA-431D-8534-3F00B8C23A8F}" srcId="{57D19F1C-A734-4674-916C-F027D8295492}" destId="{5C2A3A59-E4C0-4F2D-93C8-DAAFCF318533}" srcOrd="2" destOrd="0" parTransId="{C59386FF-71A9-43B5-8543-7B9D6F9D2AC6}" sibTransId="{CBE9AE17-500E-4F1A-B048-A966C4905557}"/>
    <dgm:cxn modelId="{6AB28DDE-66BB-4D9C-A417-68130CBE650A}" srcId="{57D19F1C-A734-4674-916C-F027D8295492}" destId="{DEC0D248-0237-4F59-8075-8E3CABF03FE7}" srcOrd="1" destOrd="0" parTransId="{CD4D4B4A-A926-494E-AB6F-B2A8425BE597}" sibTransId="{D05CD451-E49D-49F1-ADBD-F57708F8364A}"/>
    <dgm:cxn modelId="{EC104208-DED7-45BF-A5F3-B3F205AFA008}" type="presOf" srcId="{57D19F1C-A734-4674-916C-F027D8295492}" destId="{90EBB9D1-748A-42B8-9353-FB5B256A546F}" srcOrd="0" destOrd="0" presId="urn:microsoft.com/office/officeart/2005/8/layout/vList2"/>
    <dgm:cxn modelId="{9942F8AF-3857-4FAE-AB18-D7C6886D7C37}" type="presOf" srcId="{D32F115C-F02D-4D02-BB7D-C645D1F31B68}" destId="{21418859-9B79-4384-8689-43BB80EF03D5}" srcOrd="0" destOrd="4" presId="urn:microsoft.com/office/officeart/2005/8/layout/vList2"/>
    <dgm:cxn modelId="{00E4DC47-6FC1-42E0-86D7-B9006D3EED3C}" type="presOf" srcId="{DEC0D248-0237-4F59-8075-8E3CABF03FE7}" destId="{21418859-9B79-4384-8689-43BB80EF03D5}" srcOrd="0" destOrd="1" presId="urn:microsoft.com/office/officeart/2005/8/layout/vList2"/>
    <dgm:cxn modelId="{ACBEADC3-CCFC-4553-A5E1-12315D40365D}" type="presOf" srcId="{585C08D9-73E8-4983-A4F7-F32DC52F4DC7}" destId="{D5E59CE5-E496-423C-B2A9-CB678251C912}" srcOrd="0" destOrd="3" presId="urn:microsoft.com/office/officeart/2005/8/layout/vList2"/>
    <dgm:cxn modelId="{BBA3634D-6658-416C-9003-80051333CC1C}" type="presOf" srcId="{0ADD4DB6-D2E8-4324-A7C9-A6526254FC4A}" destId="{D5E59CE5-E496-423C-B2A9-CB678251C912}" srcOrd="0" destOrd="0" presId="urn:microsoft.com/office/officeart/2005/8/layout/vList2"/>
    <dgm:cxn modelId="{040850F5-9CC1-42E0-911B-7E10E1A1C956}" type="presOf" srcId="{14F03AD2-49FA-4514-A307-55DD070634AE}" destId="{D5E59CE5-E496-423C-B2A9-CB678251C912}" srcOrd="0" destOrd="4" presId="urn:microsoft.com/office/officeart/2005/8/layout/vList2"/>
    <dgm:cxn modelId="{7D88F4BD-3BB5-40BC-9383-8A8A1944F44F}" srcId="{FCDA17B0-3406-4337-B426-FB6820C7D2E3}" destId="{57D19F1C-A734-4674-916C-F027D8295492}" srcOrd="1" destOrd="0" parTransId="{6BD929DB-E344-48A7-AC92-97D7FF1EEE38}" sibTransId="{F3B68776-F494-4C5E-B178-5F82854FA5F7}"/>
    <dgm:cxn modelId="{3F3F27F0-D746-44D4-B7AB-FB52A777200F}" srcId="{DB2FC574-0F34-4B1D-9C72-6339593286FB}" destId="{A74FA64D-DDCA-4BAE-8059-0DB848775DF2}" srcOrd="2" destOrd="0" parTransId="{30B521D0-F1AB-4658-AE35-A5CE136BC104}" sibTransId="{E8652514-CC35-4282-B4CA-D19E75EBA355}"/>
    <dgm:cxn modelId="{88AF8988-995D-4151-9285-9C25AD0FC16B}" type="presOf" srcId="{5C2A3A59-E4C0-4F2D-93C8-DAAFCF318533}" destId="{21418859-9B79-4384-8689-43BB80EF03D5}" srcOrd="0" destOrd="2" presId="urn:microsoft.com/office/officeart/2005/8/layout/vList2"/>
    <dgm:cxn modelId="{5BA6F285-7EBD-40E6-A689-0E3BCB019ED1}" srcId="{DB2FC574-0F34-4B1D-9C72-6339593286FB}" destId="{0ADD4DB6-D2E8-4324-A7C9-A6526254FC4A}" srcOrd="0" destOrd="0" parTransId="{1ACE32C0-A79E-4A5A-B601-7BDB4FCCB3F3}" sibTransId="{D9AAD204-6988-446A-91C8-CF73EE2B5209}"/>
    <dgm:cxn modelId="{36ED6697-AB8E-44C4-B5C0-B17ED6463944}" srcId="{DB2FC574-0F34-4B1D-9C72-6339593286FB}" destId="{14F03AD2-49FA-4514-A307-55DD070634AE}" srcOrd="4" destOrd="0" parTransId="{CD09ED3C-1DBE-43CB-BEE8-24F07041FF69}" sibTransId="{E2A580EB-C14D-461B-A883-FBE75F832A92}"/>
    <dgm:cxn modelId="{57478892-68E1-4482-B271-4F7B43392913}" type="presOf" srcId="{1CA6893C-6DC4-49ED-A6D0-5025AA00E296}" destId="{21418859-9B79-4384-8689-43BB80EF03D5}" srcOrd="0" destOrd="0" presId="urn:microsoft.com/office/officeart/2005/8/layout/vList2"/>
    <dgm:cxn modelId="{9E27C248-7282-440B-AC75-947EACAFD249}" srcId="{57D19F1C-A734-4674-916C-F027D8295492}" destId="{1CA6893C-6DC4-49ED-A6D0-5025AA00E296}" srcOrd="0" destOrd="0" parTransId="{E428A45F-99F5-4629-927D-6906BD43ABC4}" sibTransId="{64F12641-CCDA-4C96-BCBC-27BE3459D114}"/>
    <dgm:cxn modelId="{7159B65F-B53E-438E-8EEF-442386F597DE}" type="presOf" srcId="{DB2FC574-0F34-4B1D-9C72-6339593286FB}" destId="{8EF43E3D-3473-4C26-BCF2-9891E20D9E3D}" srcOrd="0" destOrd="0" presId="urn:microsoft.com/office/officeart/2005/8/layout/vList2"/>
    <dgm:cxn modelId="{94461E04-FD89-47FF-B6D4-511E2C0ABAA2}" srcId="{FCDA17B0-3406-4337-B426-FB6820C7D2E3}" destId="{DB2FC574-0F34-4B1D-9C72-6339593286FB}" srcOrd="0" destOrd="0" parTransId="{E9956508-BB44-4FD6-BD30-D51A94F7C5E9}" sibTransId="{CFE3B20F-5E45-4C28-893B-AF0D61565568}"/>
    <dgm:cxn modelId="{593CB7AE-29B5-4D0F-8955-F545410F5382}" type="presOf" srcId="{CBB8727A-B813-4833-8D80-80AD343916C6}" destId="{D5E59CE5-E496-423C-B2A9-CB678251C912}" srcOrd="0" destOrd="1" presId="urn:microsoft.com/office/officeart/2005/8/layout/vList2"/>
    <dgm:cxn modelId="{85B39F1D-ECE5-4806-BF88-291FC7155225}" type="presOf" srcId="{A74FA64D-DDCA-4BAE-8059-0DB848775DF2}" destId="{D5E59CE5-E496-423C-B2A9-CB678251C912}" srcOrd="0" destOrd="2" presId="urn:microsoft.com/office/officeart/2005/8/layout/vList2"/>
    <dgm:cxn modelId="{FDD572A1-3C77-4251-BEB8-02EB8707C047}" srcId="{57D19F1C-A734-4674-916C-F027D8295492}" destId="{1885EF85-1038-4F7D-8B43-93E24B5499B9}" srcOrd="3" destOrd="0" parTransId="{C5884173-BF03-4B20-B5AC-3A56A6A03E38}" sibTransId="{F96F7F1C-AAFD-4598-9214-44968D128A45}"/>
    <dgm:cxn modelId="{6957C3AE-F0A5-455E-8865-4B31E04868FB}" srcId="{DB2FC574-0F34-4B1D-9C72-6339593286FB}" destId="{CBB8727A-B813-4833-8D80-80AD343916C6}" srcOrd="1" destOrd="0" parTransId="{87C8746E-2F00-48AD-880B-F075EDFE20B7}" sibTransId="{8F0475A6-B799-4A55-A2B7-8D5328C8F249}"/>
    <dgm:cxn modelId="{1F1FB250-C4CE-4355-AEC3-5C0FBE2FC352}" type="presParOf" srcId="{8D6E5B08-3137-4DF0-9BDD-1CDE24B09D85}" destId="{8EF43E3D-3473-4C26-BCF2-9891E20D9E3D}" srcOrd="0" destOrd="0" presId="urn:microsoft.com/office/officeart/2005/8/layout/vList2"/>
    <dgm:cxn modelId="{58D0E6BD-EA08-4ED3-81C2-EEF9EBBA7281}" type="presParOf" srcId="{8D6E5B08-3137-4DF0-9BDD-1CDE24B09D85}" destId="{D5E59CE5-E496-423C-B2A9-CB678251C912}" srcOrd="1" destOrd="0" presId="urn:microsoft.com/office/officeart/2005/8/layout/vList2"/>
    <dgm:cxn modelId="{B0FBDD89-63F2-4AE2-A69E-3BF1D3E41CD2}" type="presParOf" srcId="{8D6E5B08-3137-4DF0-9BDD-1CDE24B09D85}" destId="{90EBB9D1-748A-42B8-9353-FB5B256A546F}" srcOrd="2" destOrd="0" presId="urn:microsoft.com/office/officeart/2005/8/layout/vList2"/>
    <dgm:cxn modelId="{70084BFD-342A-46BD-85A5-7466D1D077A7}" type="presParOf" srcId="{8D6E5B08-3137-4DF0-9BDD-1CDE24B09D85}" destId="{21418859-9B79-4384-8689-43BB80EF03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C8007E-0645-4907-A9A7-FA160913A2A6}">
      <dsp:nvSpPr>
        <dsp:cNvPr id="0" name=""/>
        <dsp:cNvSpPr/>
      </dsp:nvSpPr>
      <dsp:spPr>
        <a:xfrm>
          <a:off x="71165" y="1035542"/>
          <a:ext cx="2069622" cy="26394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kern="1200" dirty="0" smtClean="0"/>
            <a:t>Pavimentado del 100% de la Longitudinal de la Sierra</a:t>
          </a:r>
          <a:endParaRPr lang="es-PE" sz="1400" kern="1200" dirty="0"/>
        </a:p>
      </dsp:txBody>
      <dsp:txXfrm>
        <a:off x="402305" y="1035542"/>
        <a:ext cx="1738482" cy="2639462"/>
      </dsp:txXfrm>
    </dsp:sp>
    <dsp:sp modelId="{C98A7093-6B1F-49AB-9519-D80635DCEC16}">
      <dsp:nvSpPr>
        <dsp:cNvPr id="0" name=""/>
        <dsp:cNvSpPr/>
      </dsp:nvSpPr>
      <dsp:spPr>
        <a:xfrm>
          <a:off x="0" y="640"/>
          <a:ext cx="1487072" cy="1493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OBJETIVO I: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Asfaltar el 85% de la Red Vial Nacional</a:t>
          </a:r>
          <a:endParaRPr lang="es-PE" sz="1400" kern="1200" dirty="0"/>
        </a:p>
      </dsp:txBody>
      <dsp:txXfrm>
        <a:off x="0" y="640"/>
        <a:ext cx="1487072" cy="1493466"/>
      </dsp:txXfrm>
    </dsp:sp>
    <dsp:sp modelId="{DE34F795-CEAF-4EDF-BB71-D8BC42F1EE48}">
      <dsp:nvSpPr>
        <dsp:cNvPr id="0" name=""/>
        <dsp:cNvSpPr/>
      </dsp:nvSpPr>
      <dsp:spPr>
        <a:xfrm>
          <a:off x="3570269" y="1180245"/>
          <a:ext cx="1846429" cy="238795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kern="1200" dirty="0" smtClean="0"/>
            <a:t>Construcción de la Línea 2 Ate – Callao – Aeropuerto Jorge </a:t>
          </a:r>
          <a:r>
            <a:rPr lang="es-ES_tradnl" sz="1600" b="1" kern="1200" dirty="0" smtClean="0"/>
            <a:t>Chávez</a:t>
          </a:r>
          <a:endParaRPr lang="es-PE" sz="1400" kern="1200" dirty="0"/>
        </a:p>
      </dsp:txBody>
      <dsp:txXfrm>
        <a:off x="3865698" y="1180245"/>
        <a:ext cx="1551000" cy="2387955"/>
      </dsp:txXfrm>
    </dsp:sp>
    <dsp:sp modelId="{30C83CD7-4F97-4564-BA7C-0AA8E2B928F4}">
      <dsp:nvSpPr>
        <dsp:cNvPr id="0" name=""/>
        <dsp:cNvSpPr/>
      </dsp:nvSpPr>
      <dsp:spPr>
        <a:xfrm>
          <a:off x="2989067" y="13014"/>
          <a:ext cx="1615123" cy="162391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OBJETIVO II: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Construcción de la Red Metro de Lima</a:t>
          </a:r>
          <a:endParaRPr lang="es-PE" sz="1400" kern="1200" dirty="0"/>
        </a:p>
      </dsp:txBody>
      <dsp:txXfrm>
        <a:off x="2989067" y="13014"/>
        <a:ext cx="1615123" cy="1623910"/>
      </dsp:txXfrm>
    </dsp:sp>
    <dsp:sp modelId="{8396E340-0286-40D7-B134-1151DB15B29F}">
      <dsp:nvSpPr>
        <dsp:cNvPr id="0" name=""/>
        <dsp:cNvSpPr/>
      </dsp:nvSpPr>
      <dsp:spPr>
        <a:xfrm>
          <a:off x="6488521" y="666000"/>
          <a:ext cx="1601690" cy="295367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2"/>
              </a:solidFill>
            </a:rPr>
            <a:t>Proyecto Emblemático: </a:t>
          </a:r>
          <a:r>
            <a:rPr lang="es-ES_tradnl" sz="1400" b="1" kern="1200" dirty="0" smtClean="0"/>
            <a:t>Red Dorsal de Fibra Óptica</a:t>
          </a:r>
          <a:endParaRPr lang="es-PE" sz="1400" kern="1200" dirty="0"/>
        </a:p>
      </dsp:txBody>
      <dsp:txXfrm>
        <a:off x="6744791" y="666000"/>
        <a:ext cx="1345419" cy="2953670"/>
      </dsp:txXfrm>
    </dsp:sp>
    <dsp:sp modelId="{7AD91C2C-050D-4B9C-82BF-FAB3341B69A6}">
      <dsp:nvSpPr>
        <dsp:cNvPr id="0" name=""/>
        <dsp:cNvSpPr/>
      </dsp:nvSpPr>
      <dsp:spPr>
        <a:xfrm>
          <a:off x="5701728" y="0"/>
          <a:ext cx="1744527" cy="168951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OBJETIVO III: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Banda Ancha capitales de provincia</a:t>
          </a:r>
          <a:endParaRPr lang="es-PE" sz="1400" kern="1200" dirty="0"/>
        </a:p>
      </dsp:txBody>
      <dsp:txXfrm>
        <a:off x="5701728" y="0"/>
        <a:ext cx="1744527" cy="16895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495A7-9C7B-41FD-9CCC-EB7B18213383}">
      <dsp:nvSpPr>
        <dsp:cNvPr id="0" name=""/>
        <dsp:cNvSpPr/>
      </dsp:nvSpPr>
      <dsp:spPr>
        <a:xfrm>
          <a:off x="0" y="254312"/>
          <a:ext cx="3744416" cy="1705725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608" tIns="395732" rIns="2906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14 Concesiones viales.</a:t>
          </a:r>
          <a:endParaRPr lang="es-P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Con una inversión de US$ 3,583 Millones.</a:t>
          </a:r>
          <a:endParaRPr lang="es-P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Interviniendo 5,363 Km.</a:t>
          </a:r>
          <a:endParaRPr lang="es-PE" sz="1900" kern="1200" dirty="0"/>
        </a:p>
      </dsp:txBody>
      <dsp:txXfrm>
        <a:off x="0" y="254312"/>
        <a:ext cx="3744416" cy="1705725"/>
      </dsp:txXfrm>
    </dsp:sp>
    <dsp:sp modelId="{BDD76889-A0A3-4C67-8B1D-D95D037199BB}">
      <dsp:nvSpPr>
        <dsp:cNvPr id="0" name=""/>
        <dsp:cNvSpPr/>
      </dsp:nvSpPr>
      <dsp:spPr>
        <a:xfrm>
          <a:off x="187220" y="143970"/>
          <a:ext cx="2621091" cy="390781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71" tIns="0" rIns="9907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Actualmente se tienen:</a:t>
          </a:r>
          <a:endParaRPr lang="es-PE" sz="1900" kern="1200" dirty="0"/>
        </a:p>
      </dsp:txBody>
      <dsp:txXfrm>
        <a:off x="187220" y="143970"/>
        <a:ext cx="2621091" cy="3907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2CFCE-EB7B-4D10-BDA4-CF2AFFD9852C}">
      <dsp:nvSpPr>
        <dsp:cNvPr id="0" name=""/>
        <dsp:cNvSpPr/>
      </dsp:nvSpPr>
      <dsp:spPr>
        <a:xfrm>
          <a:off x="0" y="28346"/>
          <a:ext cx="4248472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OBJETIVO GENERAL</a:t>
          </a:r>
          <a:endParaRPr lang="es-PE" sz="1500" kern="1200" dirty="0"/>
        </a:p>
      </dsp:txBody>
      <dsp:txXfrm>
        <a:off x="0" y="28346"/>
        <a:ext cx="4248472" cy="359774"/>
      </dsp:txXfrm>
    </dsp:sp>
    <dsp:sp modelId="{33193E6B-3529-491C-A54F-36AD8104154A}">
      <dsp:nvSpPr>
        <dsp:cNvPr id="0" name=""/>
        <dsp:cNvSpPr/>
      </dsp:nvSpPr>
      <dsp:spPr>
        <a:xfrm>
          <a:off x="0" y="388121"/>
          <a:ext cx="4248472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>
              <a:latin typeface="Calibri" pitchFamily="34" charset="0"/>
            </a:rPr>
            <a:t>Desarrollo del Sistema </a:t>
          </a:r>
          <a:r>
            <a:rPr lang="es-MX" sz="1200" kern="1200" dirty="0" err="1" smtClean="0">
              <a:latin typeface="Calibri" pitchFamily="34" charset="0"/>
            </a:rPr>
            <a:t>Hidroviario</a:t>
          </a:r>
          <a:r>
            <a:rPr lang="es-MX" sz="1200" kern="1200" dirty="0" smtClean="0">
              <a:latin typeface="Calibri" pitchFamily="34" charset="0"/>
            </a:rPr>
            <a:t> de la Amazonía para mantener la navegación en condiciones seguras los 365 días del año, en los Ríos Ucayali, Huallaga, Marañón y Amazonas.</a:t>
          </a:r>
          <a:endParaRPr lang="es-PE" sz="1200" kern="1200" dirty="0"/>
        </a:p>
      </dsp:txBody>
      <dsp:txXfrm>
        <a:off x="0" y="388121"/>
        <a:ext cx="4248472" cy="543375"/>
      </dsp:txXfrm>
    </dsp:sp>
    <dsp:sp modelId="{45B8D82E-C789-4819-9982-D87A4B193D3A}">
      <dsp:nvSpPr>
        <dsp:cNvPr id="0" name=""/>
        <dsp:cNvSpPr/>
      </dsp:nvSpPr>
      <dsp:spPr>
        <a:xfrm>
          <a:off x="0" y="915646"/>
          <a:ext cx="4248472" cy="359774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ESTADO DEL PROYECTO</a:t>
          </a:r>
          <a:endParaRPr lang="es-PE" sz="1500" kern="1200" dirty="0"/>
        </a:p>
      </dsp:txBody>
      <dsp:txXfrm>
        <a:off x="0" y="915646"/>
        <a:ext cx="4248472" cy="359774"/>
      </dsp:txXfrm>
    </dsp:sp>
    <dsp:sp modelId="{6BA408DB-CDAB-44DC-9E12-0E0D28DD1573}">
      <dsp:nvSpPr>
        <dsp:cNvPr id="0" name=""/>
        <dsp:cNvSpPr/>
      </dsp:nvSpPr>
      <dsp:spPr>
        <a:xfrm>
          <a:off x="0" y="1291271"/>
          <a:ext cx="424847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Estudio de Factibilidad</a:t>
          </a:r>
          <a:endParaRPr lang="es-PE" sz="1200" kern="1200" dirty="0"/>
        </a:p>
      </dsp:txBody>
      <dsp:txXfrm>
        <a:off x="0" y="1291271"/>
        <a:ext cx="4248472" cy="248400"/>
      </dsp:txXfrm>
    </dsp:sp>
    <dsp:sp modelId="{87DDE994-E9AB-4FAF-BFC4-73593D4A7BB1}">
      <dsp:nvSpPr>
        <dsp:cNvPr id="0" name=""/>
        <dsp:cNvSpPr/>
      </dsp:nvSpPr>
      <dsp:spPr>
        <a:xfrm>
          <a:off x="0" y="1539671"/>
          <a:ext cx="4248472" cy="35977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INVERSIÓN</a:t>
          </a:r>
          <a:endParaRPr lang="es-PE" sz="1500" kern="1200" dirty="0"/>
        </a:p>
      </dsp:txBody>
      <dsp:txXfrm>
        <a:off x="0" y="1539671"/>
        <a:ext cx="4248472" cy="359774"/>
      </dsp:txXfrm>
    </dsp:sp>
    <dsp:sp modelId="{9E14AAC9-6594-4E91-A4BD-2532A7010995}">
      <dsp:nvSpPr>
        <dsp:cNvPr id="0" name=""/>
        <dsp:cNvSpPr/>
      </dsp:nvSpPr>
      <dsp:spPr>
        <a:xfrm>
          <a:off x="0" y="1899446"/>
          <a:ext cx="424847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Inversión Estimada: US$ 52 MM . </a:t>
          </a:r>
          <a:endParaRPr lang="es-PE" sz="1200" kern="1200" dirty="0"/>
        </a:p>
      </dsp:txBody>
      <dsp:txXfrm>
        <a:off x="0" y="1899446"/>
        <a:ext cx="4248472" cy="248400"/>
      </dsp:txXfrm>
    </dsp:sp>
    <dsp:sp modelId="{C5EA8C8D-5B69-4FC5-914C-337F8D2E1C11}">
      <dsp:nvSpPr>
        <dsp:cNvPr id="0" name=""/>
        <dsp:cNvSpPr/>
      </dsp:nvSpPr>
      <dsp:spPr>
        <a:xfrm>
          <a:off x="0" y="2147846"/>
          <a:ext cx="4248472" cy="359774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LONGITUD: 2500 Km</a:t>
          </a:r>
          <a:endParaRPr lang="es-PE" sz="1500" kern="1200" dirty="0"/>
        </a:p>
      </dsp:txBody>
      <dsp:txXfrm>
        <a:off x="0" y="2147846"/>
        <a:ext cx="4248472" cy="359774"/>
      </dsp:txXfrm>
    </dsp:sp>
    <dsp:sp modelId="{75F30437-4573-4A13-B662-281583C9DAEC}">
      <dsp:nvSpPr>
        <dsp:cNvPr id="0" name=""/>
        <dsp:cNvSpPr/>
      </dsp:nvSpPr>
      <dsp:spPr>
        <a:xfrm>
          <a:off x="0" y="2550822"/>
          <a:ext cx="4248472" cy="35977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OBRAS A EJECUTAR:</a:t>
          </a:r>
          <a:endParaRPr lang="es-PE" sz="1500" kern="1200" dirty="0"/>
        </a:p>
      </dsp:txBody>
      <dsp:txXfrm>
        <a:off x="0" y="2550822"/>
        <a:ext cx="4248472" cy="359774"/>
      </dsp:txXfrm>
    </dsp:sp>
    <dsp:sp modelId="{DE8CE389-A9A3-463A-9509-EF87DB7450B4}">
      <dsp:nvSpPr>
        <dsp:cNvPr id="0" name=""/>
        <dsp:cNvSpPr/>
      </dsp:nvSpPr>
      <dsp:spPr>
        <a:xfrm>
          <a:off x="0" y="2910597"/>
          <a:ext cx="424847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8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Obras de Dragado.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Instalación de un Sistema de Ayudas a la Navegación.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200" kern="1200" dirty="0" smtClean="0"/>
            <a:t>Instalación de una Red de </a:t>
          </a:r>
          <a:r>
            <a:rPr lang="es-MX" sz="1200" kern="1200" dirty="0" err="1" smtClean="0"/>
            <a:t>Limnimetros</a:t>
          </a:r>
          <a:r>
            <a:rPr lang="es-MX" sz="1200" kern="1200" dirty="0" smtClean="0"/>
            <a:t> Satelitales.</a:t>
          </a:r>
          <a:endParaRPr lang="es-PE" sz="1200" kern="1200" dirty="0"/>
        </a:p>
      </dsp:txBody>
      <dsp:txXfrm>
        <a:off x="0" y="2910597"/>
        <a:ext cx="4248472" cy="621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495A7-9C7B-41FD-9CCC-EB7B18213383}">
      <dsp:nvSpPr>
        <dsp:cNvPr id="0" name=""/>
        <dsp:cNvSpPr/>
      </dsp:nvSpPr>
      <dsp:spPr>
        <a:xfrm>
          <a:off x="0" y="370185"/>
          <a:ext cx="2664295" cy="135135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79" tIns="270764" rIns="20677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23 Aeropuertos; de los cuales 19  están concesionados y 4 administrados por CORPAC.</a:t>
          </a:r>
          <a:endParaRPr lang="es-P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75 Aeródromos.</a:t>
          </a:r>
          <a:endParaRPr lang="es-P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18 Helipuertos.</a:t>
          </a:r>
          <a:endParaRPr lang="es-PE" sz="13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370185"/>
        <a:ext cx="2664295" cy="1351350"/>
      </dsp:txXfrm>
    </dsp:sp>
    <dsp:sp modelId="{BDD76889-A0A3-4C67-8B1D-D95D037199BB}">
      <dsp:nvSpPr>
        <dsp:cNvPr id="0" name=""/>
        <dsp:cNvSpPr/>
      </dsp:nvSpPr>
      <dsp:spPr>
        <a:xfrm>
          <a:off x="133214" y="294688"/>
          <a:ext cx="1865007" cy="26737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93" tIns="0" rIns="7049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Actualmente se tienen*:</a:t>
          </a:r>
          <a:endParaRPr lang="es-PE" sz="1300" kern="1200" dirty="0"/>
        </a:p>
      </dsp:txBody>
      <dsp:txXfrm>
        <a:off x="133214" y="294688"/>
        <a:ext cx="1865007" cy="2673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495A7-9C7B-41FD-9CCC-EB7B18213383}">
      <dsp:nvSpPr>
        <dsp:cNvPr id="0" name=""/>
        <dsp:cNvSpPr/>
      </dsp:nvSpPr>
      <dsp:spPr>
        <a:xfrm>
          <a:off x="0" y="109125"/>
          <a:ext cx="432048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317" tIns="312420" rIns="335317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Se viene analizando el fortalecimiento de la Empresa Nacional de Puertos  - ENAPU mediante la asociación con empresas del sector privado.</a:t>
          </a:r>
          <a:endParaRPr lang="es-PE" sz="1500" kern="1200" dirty="0"/>
        </a:p>
      </dsp:txBody>
      <dsp:txXfrm>
        <a:off x="0" y="109125"/>
        <a:ext cx="4320480" cy="1275750"/>
      </dsp:txXfrm>
    </dsp:sp>
    <dsp:sp modelId="{BDD76889-A0A3-4C67-8B1D-D95D037199BB}">
      <dsp:nvSpPr>
        <dsp:cNvPr id="0" name=""/>
        <dsp:cNvSpPr/>
      </dsp:nvSpPr>
      <dsp:spPr>
        <a:xfrm>
          <a:off x="216024" y="38648"/>
          <a:ext cx="3024336" cy="308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13" tIns="0" rIns="11431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Acciones:</a:t>
          </a:r>
          <a:endParaRPr lang="es-PE" sz="1500" kern="1200" dirty="0"/>
        </a:p>
      </dsp:txBody>
      <dsp:txXfrm>
        <a:off x="216024" y="38648"/>
        <a:ext cx="3024336" cy="3085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61979-5288-4A41-8AFC-D67FAD9703B9}">
      <dsp:nvSpPr>
        <dsp:cNvPr id="0" name=""/>
        <dsp:cNvSpPr/>
      </dsp:nvSpPr>
      <dsp:spPr>
        <a:xfrm>
          <a:off x="0" y="0"/>
          <a:ext cx="4644008" cy="472435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tx1"/>
              </a:solidFill>
            </a:rPr>
            <a:t>NO CONCESIONADA – 189 Km</a:t>
          </a:r>
          <a:endParaRPr lang="es-PE" sz="2100" kern="1200" dirty="0">
            <a:solidFill>
              <a:schemeClr val="tx1"/>
            </a:solidFill>
          </a:endParaRPr>
        </a:p>
      </dsp:txBody>
      <dsp:txXfrm>
        <a:off x="0" y="0"/>
        <a:ext cx="4644008" cy="472435"/>
      </dsp:txXfrm>
    </dsp:sp>
    <dsp:sp modelId="{78FC9913-836C-4F21-BE0E-5B74D3D287B3}">
      <dsp:nvSpPr>
        <dsp:cNvPr id="0" name=""/>
        <dsp:cNvSpPr/>
      </dsp:nvSpPr>
      <dsp:spPr>
        <a:xfrm>
          <a:off x="0" y="472435"/>
          <a:ext cx="2322004" cy="9921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strike="noStrike" kern="1200" dirty="0" smtClean="0">
              <a:latin typeface="Calibri"/>
            </a:rPr>
            <a:t>FERROCARRIL HUANCAYO-HUANCAVELICA (129 Km.)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u="none" strike="noStrike" kern="1200" dirty="0" smtClean="0">
              <a:latin typeface="Calibri"/>
            </a:rPr>
            <a:t>ADMINISTRADO POR: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u="none" strike="noStrike" kern="1200" dirty="0" smtClean="0">
              <a:latin typeface="Calibri"/>
            </a:rPr>
            <a:t>Ministerio de Transportes y Comunicaciones</a:t>
          </a:r>
          <a:endParaRPr lang="es-PE" sz="1100" kern="1200" dirty="0"/>
        </a:p>
      </dsp:txBody>
      <dsp:txXfrm>
        <a:off x="0" y="472435"/>
        <a:ext cx="2322004" cy="992114"/>
      </dsp:txXfrm>
    </dsp:sp>
    <dsp:sp modelId="{CF053A16-03D1-4297-B119-0D2D9576602B}">
      <dsp:nvSpPr>
        <dsp:cNvPr id="0" name=""/>
        <dsp:cNvSpPr/>
      </dsp:nvSpPr>
      <dsp:spPr>
        <a:xfrm>
          <a:off x="2322004" y="472435"/>
          <a:ext cx="2322004" cy="9921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kern="1200" dirty="0" smtClean="0"/>
            <a:t>FERROCARRIL TACNA-ARICA </a:t>
          </a:r>
          <a:r>
            <a:rPr lang="es-PE" sz="1100" b="0" i="0" u="none" strike="noStrike" kern="1200" dirty="0" smtClean="0">
              <a:latin typeface="Calibri"/>
            </a:rPr>
            <a:t>(60 Km.)</a:t>
          </a:r>
          <a:endParaRPr lang="es-PE" sz="1100" b="0" i="0" u="none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u="none" strike="noStrike" kern="1200" dirty="0" smtClean="0">
              <a:latin typeface="Calibri"/>
            </a:rPr>
            <a:t>ADMINISTRADO POR: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i="0" u="none" strike="noStrike" kern="1200" dirty="0" smtClean="0">
              <a:latin typeface="Calibri"/>
            </a:rPr>
            <a:t> Gobierno Regional de Tacna</a:t>
          </a:r>
          <a:endParaRPr lang="es-PE" sz="1100" kern="1200" dirty="0"/>
        </a:p>
      </dsp:txBody>
      <dsp:txXfrm>
        <a:off x="2322004" y="472435"/>
        <a:ext cx="2322004" cy="992114"/>
      </dsp:txXfrm>
    </dsp:sp>
    <dsp:sp modelId="{D7635650-C2BD-4751-A145-9E274479279F}">
      <dsp:nvSpPr>
        <dsp:cNvPr id="0" name=""/>
        <dsp:cNvSpPr/>
      </dsp:nvSpPr>
      <dsp:spPr>
        <a:xfrm>
          <a:off x="0" y="1464550"/>
          <a:ext cx="4644008" cy="110234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1013E-DC35-4DA6-B11F-1925F408051F}">
      <dsp:nvSpPr>
        <dsp:cNvPr id="0" name=""/>
        <dsp:cNvSpPr/>
      </dsp:nvSpPr>
      <dsp:spPr>
        <a:xfrm>
          <a:off x="0" y="0"/>
          <a:ext cx="4644008" cy="47525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ysClr val="windowText" lastClr="000000"/>
              </a:solidFill>
            </a:rPr>
            <a:t>CONCESIONADA – 1,502 Km</a:t>
          </a:r>
          <a:endParaRPr lang="es-PE" sz="2200" kern="1200" dirty="0">
            <a:solidFill>
              <a:sysClr val="windowText" lastClr="000000"/>
            </a:solidFill>
          </a:endParaRPr>
        </a:p>
      </dsp:txBody>
      <dsp:txXfrm>
        <a:off x="0" y="0"/>
        <a:ext cx="4644008" cy="475253"/>
      </dsp:txXfrm>
    </dsp:sp>
    <dsp:sp modelId="{2F30FB5F-15AB-4A60-A791-902CD1A9781D}">
      <dsp:nvSpPr>
        <dsp:cNvPr id="0" name=""/>
        <dsp:cNvSpPr/>
      </dsp:nvSpPr>
      <dsp:spPr>
        <a:xfrm>
          <a:off x="2267" y="475253"/>
          <a:ext cx="1546490" cy="998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0" i="0" u="none" kern="1200" dirty="0" smtClean="0"/>
            <a:t>FERROCARRIL DEL CENTRO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000" b="0" i="0" u="none" kern="1200" dirty="0" smtClean="0"/>
            <a:t> </a:t>
          </a:r>
          <a:r>
            <a:rPr lang="es-PE" sz="1000" b="0" i="0" u="none" strike="noStrike" kern="1200" dirty="0" smtClean="0">
              <a:latin typeface="Calibri"/>
            </a:rPr>
            <a:t>(490 Km.)</a:t>
          </a:r>
          <a:r>
            <a:rPr lang="es-PE" sz="1000" b="0" i="0" u="none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u="none" kern="1200" dirty="0" smtClean="0"/>
            <a:t>AUTOSOSTENIBLE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u="none" kern="1200" dirty="0" smtClean="0"/>
            <a:t>ESTANDÁR: FRAII</a:t>
          </a:r>
          <a:endParaRPr lang="es-PE" sz="1000" b="0" i="0" u="none" kern="1200" dirty="0" smtClean="0"/>
        </a:p>
      </dsp:txBody>
      <dsp:txXfrm>
        <a:off x="2267" y="475253"/>
        <a:ext cx="1546490" cy="998031"/>
      </dsp:txXfrm>
    </dsp:sp>
    <dsp:sp modelId="{D7AC50CF-0EA3-413B-815B-76ED2A4AFEBE}">
      <dsp:nvSpPr>
        <dsp:cNvPr id="0" name=""/>
        <dsp:cNvSpPr/>
      </dsp:nvSpPr>
      <dsp:spPr>
        <a:xfrm>
          <a:off x="1548758" y="475253"/>
          <a:ext cx="1546490" cy="998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0" i="0" u="none" strike="noStrike" kern="1200" dirty="0" smtClean="0">
              <a:latin typeface="Calibri"/>
            </a:rPr>
            <a:t>FERROCARRIL DEL SUR y SUR ORIENTE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900" b="0" i="0" u="none" strike="noStrike" kern="1200" dirty="0" smtClean="0">
              <a:latin typeface="Calibri"/>
            </a:rPr>
            <a:t>(</a:t>
          </a:r>
          <a:r>
            <a:rPr lang="es-PE" sz="1000" b="0" i="0" u="none" strike="noStrike" kern="1200" dirty="0" smtClean="0">
              <a:latin typeface="Calibri"/>
            </a:rPr>
            <a:t>990</a:t>
          </a:r>
          <a:r>
            <a:rPr lang="es-PE" sz="900" b="0" i="0" u="none" strike="noStrike" kern="1200" dirty="0" smtClean="0">
              <a:latin typeface="Calibri"/>
            </a:rPr>
            <a:t> Km.)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i="0" u="none" kern="1200" dirty="0" smtClean="0"/>
            <a:t>AUTOSOSTENIBLE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i="0" u="none" kern="1200" dirty="0" smtClean="0"/>
            <a:t>ESTANDÁR: FRAII</a:t>
          </a:r>
          <a:r>
            <a:rPr lang="es-PE" sz="900" b="0" i="0" u="none" kern="1200" dirty="0" smtClean="0"/>
            <a:t> </a:t>
          </a:r>
          <a:endParaRPr lang="es-PE" sz="900" kern="1200" dirty="0"/>
        </a:p>
      </dsp:txBody>
      <dsp:txXfrm>
        <a:off x="1548758" y="475253"/>
        <a:ext cx="1546490" cy="998031"/>
      </dsp:txXfrm>
    </dsp:sp>
    <dsp:sp modelId="{173D3A05-16D4-4451-B59D-2C483E33FE12}">
      <dsp:nvSpPr>
        <dsp:cNvPr id="0" name=""/>
        <dsp:cNvSpPr/>
      </dsp:nvSpPr>
      <dsp:spPr>
        <a:xfrm>
          <a:off x="3095249" y="475253"/>
          <a:ext cx="1546490" cy="9980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strike="noStrike" kern="1200" dirty="0" smtClean="0">
              <a:latin typeface="+mn-lt"/>
            </a:rPr>
            <a:t>TREN ELÉCTRICO-LÍNEA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strike="noStrike" kern="1200" dirty="0" smtClean="0">
              <a:latin typeface="+mn-lt"/>
            </a:rPr>
            <a:t> (22 Km.)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strike="noStrike" kern="1200" dirty="0" smtClean="0">
              <a:latin typeface="+mn-lt"/>
            </a:rPr>
            <a:t>COFINANCIADO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u="none" strike="noStrike" kern="1200" dirty="0" smtClean="0">
              <a:latin typeface="+mn-lt"/>
            </a:rPr>
            <a:t>INV. US$233 </a:t>
          </a:r>
          <a:r>
            <a:rPr lang="es-PE" sz="1100" b="0" i="0" u="none" strike="noStrike" kern="1200" dirty="0" err="1" smtClean="0">
              <a:latin typeface="+mn-lt"/>
            </a:rPr>
            <a:t>Mill</a:t>
          </a:r>
          <a:r>
            <a:rPr lang="es-PE" sz="1100" b="0" i="0" u="none" strike="noStrike" kern="1200" dirty="0" smtClean="0">
              <a:latin typeface="+mn-lt"/>
            </a:rPr>
            <a:t>.</a:t>
          </a:r>
          <a:r>
            <a:rPr lang="es-PE" sz="1100" b="0" i="0" u="none" kern="1200" dirty="0" smtClean="0"/>
            <a:t> </a:t>
          </a:r>
          <a:endParaRPr lang="es-PE" sz="1100" b="0" i="0" u="none" strike="noStrike" kern="1200" dirty="0" smtClean="0">
            <a:latin typeface="+mn-lt"/>
          </a:endParaRPr>
        </a:p>
      </dsp:txBody>
      <dsp:txXfrm>
        <a:off x="3095249" y="475253"/>
        <a:ext cx="1546490" cy="998031"/>
      </dsp:txXfrm>
    </dsp:sp>
    <dsp:sp modelId="{8D618D05-550C-4DA4-AC51-6BCE010644D0}">
      <dsp:nvSpPr>
        <dsp:cNvPr id="0" name=""/>
        <dsp:cNvSpPr/>
      </dsp:nvSpPr>
      <dsp:spPr>
        <a:xfrm>
          <a:off x="0" y="1473284"/>
          <a:ext cx="4644008" cy="110892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1013E-DC35-4DA6-B11F-1925F408051F}">
      <dsp:nvSpPr>
        <dsp:cNvPr id="0" name=""/>
        <dsp:cNvSpPr/>
      </dsp:nvSpPr>
      <dsp:spPr>
        <a:xfrm>
          <a:off x="0" y="0"/>
          <a:ext cx="4644008" cy="32403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solidFill>
                <a:sysClr val="windowText" lastClr="000000"/>
              </a:solidFill>
            </a:rPr>
            <a:t>PRIVADA – 239 Km</a:t>
          </a:r>
          <a:endParaRPr lang="es-PE" sz="2500" kern="1200" dirty="0">
            <a:solidFill>
              <a:sysClr val="windowText" lastClr="000000"/>
            </a:solidFill>
          </a:endParaRPr>
        </a:p>
      </dsp:txBody>
      <dsp:txXfrm>
        <a:off x="0" y="0"/>
        <a:ext cx="4644008" cy="324036"/>
      </dsp:txXfrm>
    </dsp:sp>
    <dsp:sp modelId="{2F30FB5F-15AB-4A60-A791-902CD1A9781D}">
      <dsp:nvSpPr>
        <dsp:cNvPr id="0" name=""/>
        <dsp:cNvSpPr/>
      </dsp:nvSpPr>
      <dsp:spPr>
        <a:xfrm>
          <a:off x="2267" y="324036"/>
          <a:ext cx="1546490" cy="6804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kern="1200" dirty="0" smtClean="0"/>
            <a:t>SOUTHERN COPPER CORP. </a:t>
          </a:r>
          <a:r>
            <a:rPr lang="es-PE" sz="1400" b="0" i="0" u="none" strike="noStrike" kern="1200" dirty="0" smtClean="0">
              <a:latin typeface="Calibri"/>
            </a:rPr>
            <a:t>(218 Km.)</a:t>
          </a:r>
          <a:r>
            <a:rPr lang="es-PE" sz="1400" b="0" i="0" u="none" kern="1200" dirty="0" smtClean="0"/>
            <a:t> </a:t>
          </a:r>
        </a:p>
      </dsp:txBody>
      <dsp:txXfrm>
        <a:off x="2267" y="324036"/>
        <a:ext cx="1546490" cy="680475"/>
      </dsp:txXfrm>
    </dsp:sp>
    <dsp:sp modelId="{173D3A05-16D4-4451-B59D-2C483E33FE12}">
      <dsp:nvSpPr>
        <dsp:cNvPr id="0" name=""/>
        <dsp:cNvSpPr/>
      </dsp:nvSpPr>
      <dsp:spPr>
        <a:xfrm>
          <a:off x="1548758" y="324036"/>
          <a:ext cx="1546490" cy="6804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strike="noStrike" kern="1200" dirty="0" smtClean="0">
              <a:latin typeface="Calibri"/>
            </a:rPr>
            <a:t>VOTORANTIM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strike="noStrike" kern="1200" dirty="0" smtClean="0">
              <a:latin typeface="Calibri"/>
            </a:rPr>
            <a:t>(7 Km.)</a:t>
          </a:r>
          <a:endParaRPr lang="es-PE" sz="1400" kern="1200" dirty="0"/>
        </a:p>
      </dsp:txBody>
      <dsp:txXfrm>
        <a:off x="1548758" y="324036"/>
        <a:ext cx="1546490" cy="680475"/>
      </dsp:txXfrm>
    </dsp:sp>
    <dsp:sp modelId="{34CE910C-5244-4A63-8C49-25B9CE9BFE18}">
      <dsp:nvSpPr>
        <dsp:cNvPr id="0" name=""/>
        <dsp:cNvSpPr/>
      </dsp:nvSpPr>
      <dsp:spPr>
        <a:xfrm>
          <a:off x="3095249" y="324036"/>
          <a:ext cx="1546490" cy="6804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strike="noStrike" kern="1200" dirty="0" smtClean="0">
              <a:latin typeface="Calibri"/>
            </a:rPr>
            <a:t>CEMENTO ANDINO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i="0" u="none" strike="noStrike" kern="1200" dirty="0" smtClean="0">
              <a:latin typeface="Calibri"/>
            </a:rPr>
            <a:t> (14 Km.) </a:t>
          </a:r>
        </a:p>
      </dsp:txBody>
      <dsp:txXfrm>
        <a:off x="3095249" y="324036"/>
        <a:ext cx="1546490" cy="680475"/>
      </dsp:txXfrm>
    </dsp:sp>
    <dsp:sp modelId="{8D618D05-550C-4DA4-AC51-6BCE010644D0}">
      <dsp:nvSpPr>
        <dsp:cNvPr id="0" name=""/>
        <dsp:cNvSpPr/>
      </dsp:nvSpPr>
      <dsp:spPr>
        <a:xfrm>
          <a:off x="0" y="1004511"/>
          <a:ext cx="4644008" cy="75608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43E3D-3473-4C26-BCF2-9891E20D9E3D}">
      <dsp:nvSpPr>
        <dsp:cNvPr id="0" name=""/>
        <dsp:cNvSpPr/>
      </dsp:nvSpPr>
      <dsp:spPr>
        <a:xfrm>
          <a:off x="0" y="32953"/>
          <a:ext cx="3600400" cy="335790"/>
        </a:xfrm>
        <a:prstGeom prst="roundRect">
          <a:avLst/>
        </a:prstGeom>
        <a:solidFill>
          <a:srgbClr val="169A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latin typeface="Calibri" pitchFamily="34" charset="0"/>
            </a:rPr>
            <a:t>TRAMO 1: CONSTRUIDO</a:t>
          </a:r>
          <a:endParaRPr lang="es-PE" sz="1400" b="0" kern="1200" dirty="0"/>
        </a:p>
      </dsp:txBody>
      <dsp:txXfrm>
        <a:off x="0" y="32953"/>
        <a:ext cx="3600400" cy="335790"/>
      </dsp:txXfrm>
    </dsp:sp>
    <dsp:sp modelId="{D5E59CE5-E496-423C-B2A9-CB678251C912}">
      <dsp:nvSpPr>
        <dsp:cNvPr id="0" name=""/>
        <dsp:cNvSpPr/>
      </dsp:nvSpPr>
      <dsp:spPr>
        <a:xfrm>
          <a:off x="0" y="368743"/>
          <a:ext cx="3600400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b="0" kern="1200" dirty="0" smtClean="0">
              <a:latin typeface="Calibri" pitchFamily="34" charset="0"/>
            </a:rPr>
            <a:t>LONGITUD:             22.20 Km</a:t>
          </a:r>
          <a:endParaRPr lang="es-P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b="0" kern="1200" dirty="0" smtClean="0">
              <a:latin typeface="Calibri" pitchFamily="34" charset="0"/>
            </a:rPr>
            <a:t>TIEMPO DE VIAJE: 30 Min.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b="0" kern="1200" dirty="0" smtClean="0">
              <a:latin typeface="Calibri" pitchFamily="34" charset="0"/>
            </a:rPr>
            <a:t>DISTRITOS:              09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b="0" kern="1200" dirty="0" smtClean="0">
              <a:latin typeface="Calibri" pitchFamily="34" charset="0"/>
            </a:rPr>
            <a:t>ESTACIONES:          16</a:t>
          </a:r>
          <a:endParaRPr lang="es-ES_tradnl" sz="1600" b="0" kern="1200" dirty="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600" b="0" kern="1200" dirty="0" smtClean="0">
              <a:latin typeface="Calibri" pitchFamily="34" charset="0"/>
            </a:rPr>
            <a:t>INVERSIÓN:             US$ 532 Millones</a:t>
          </a:r>
          <a:endParaRPr lang="es-ES_tradnl" sz="1600" b="0" kern="1200" dirty="0">
            <a:latin typeface="Calibri" pitchFamily="34" charset="0"/>
          </a:endParaRPr>
        </a:p>
      </dsp:txBody>
      <dsp:txXfrm>
        <a:off x="0" y="368743"/>
        <a:ext cx="3600400" cy="1362060"/>
      </dsp:txXfrm>
    </dsp:sp>
    <dsp:sp modelId="{90EBB9D1-748A-42B8-9353-FB5B256A546F}">
      <dsp:nvSpPr>
        <dsp:cNvPr id="0" name=""/>
        <dsp:cNvSpPr/>
      </dsp:nvSpPr>
      <dsp:spPr>
        <a:xfrm>
          <a:off x="0" y="1719442"/>
          <a:ext cx="3600400" cy="335790"/>
        </a:xfrm>
        <a:prstGeom prst="roundRect">
          <a:avLst/>
        </a:prstGeom>
        <a:solidFill>
          <a:srgbClr val="169A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latin typeface="Calibri" pitchFamily="34" charset="0"/>
            </a:rPr>
            <a:t>TRAMO 2 : EN EJECUCIÓN </a:t>
          </a:r>
          <a:endParaRPr lang="es-ES_tradnl" sz="1400" b="0" kern="1200" dirty="0">
            <a:latin typeface="Calibri" pitchFamily="34" charset="0"/>
          </a:endParaRPr>
        </a:p>
      </dsp:txBody>
      <dsp:txXfrm>
        <a:off x="0" y="1719442"/>
        <a:ext cx="3600400" cy="335790"/>
      </dsp:txXfrm>
    </dsp:sp>
    <dsp:sp modelId="{21418859-9B79-4384-8689-43BB80EF03D5}">
      <dsp:nvSpPr>
        <dsp:cNvPr id="0" name=""/>
        <dsp:cNvSpPr/>
      </dsp:nvSpPr>
      <dsp:spPr>
        <a:xfrm>
          <a:off x="0" y="2066594"/>
          <a:ext cx="36004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3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100" b="0" kern="1200" dirty="0" smtClean="0">
              <a:latin typeface="Calibri" pitchFamily="34" charset="0"/>
            </a:rPr>
            <a:t>LONGITUD: 	      12.40 Km</a:t>
          </a:r>
          <a:endParaRPr lang="es-PE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100" b="0" kern="1200" dirty="0" smtClean="0">
              <a:latin typeface="Calibri" pitchFamily="34" charset="0"/>
            </a:rPr>
            <a:t>TIEMPO DE VIAJE: 18 Min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100" b="0" kern="1200" dirty="0" smtClean="0">
              <a:latin typeface="Calibri" pitchFamily="34" charset="0"/>
            </a:rPr>
            <a:t>DISTRITOS:	      02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100" b="0" kern="1200" dirty="0" smtClean="0">
              <a:latin typeface="Calibri" pitchFamily="34" charset="0"/>
            </a:rPr>
            <a:t>ESTACIONES:	      10 Nuevas</a:t>
          </a:r>
          <a:endParaRPr lang="es-ES_tradnl" sz="1100" b="0" kern="1200" dirty="0">
            <a:latin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_tradnl" sz="1100" b="0" kern="1200" dirty="0" smtClean="0">
              <a:latin typeface="Calibri" pitchFamily="34" charset="0"/>
            </a:rPr>
            <a:t>INVERSIÓN:             US$ 610 Millones       </a:t>
          </a:r>
          <a:endParaRPr lang="es-ES_tradnl" sz="1100" b="0" kern="1200" dirty="0">
            <a:latin typeface="Calibri" pitchFamily="34" charset="0"/>
          </a:endParaRPr>
        </a:p>
      </dsp:txBody>
      <dsp:txXfrm>
        <a:off x="0" y="2066594"/>
        <a:ext cx="3600400" cy="95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r">
              <a:defRPr sz="1200"/>
            </a:lvl1pPr>
          </a:lstStyle>
          <a:p>
            <a:fld id="{913A8C59-FCDD-42A7-83FA-06D9091C4D3D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9252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379252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r">
              <a:defRPr sz="1200"/>
            </a:lvl1pPr>
          </a:lstStyle>
          <a:p>
            <a:fld id="{C68EA6FC-0F4E-4A62-BE35-55D4A7542836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/>
          <a:lstStyle>
            <a:lvl1pPr algn="r">
              <a:defRPr sz="1200"/>
            </a:lvl1pPr>
          </a:lstStyle>
          <a:p>
            <a:fld id="{E371235D-A7F8-4AA2-B944-C51430954A7A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1" tIns="46410" rIns="92821" bIns="4641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06" y="4689626"/>
            <a:ext cx="5438464" cy="4443734"/>
          </a:xfrm>
          <a:prstGeom prst="rect">
            <a:avLst/>
          </a:prstGeom>
        </p:spPr>
        <p:txBody>
          <a:bodyPr vert="horz" lIns="92821" tIns="46410" rIns="92821" bIns="4641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9252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098" y="9379252"/>
            <a:ext cx="2944958" cy="493392"/>
          </a:xfrm>
          <a:prstGeom prst="rect">
            <a:avLst/>
          </a:prstGeom>
        </p:spPr>
        <p:txBody>
          <a:bodyPr vert="horz" lIns="92821" tIns="46410" rIns="92821" bIns="46410" rtlCol="0" anchor="b"/>
          <a:lstStyle>
            <a:lvl1pPr algn="r">
              <a:defRPr sz="1200"/>
            </a:lvl1pPr>
          </a:lstStyle>
          <a:p>
            <a:fld id="{C4D178CA-118E-4FA3-98B6-4D3C895942B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78CA-118E-4FA3-98B6-4D3C895942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36014-0668-4030-8A67-CDB88F50748F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C328-CCFA-4FD7-AE6C-DC5C97652F5B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DF47-FC84-48E5-9D09-F04925CE0E06}" type="datetimeFigureOut">
              <a:rPr lang="es-PE"/>
              <a:pPr>
                <a:defRPr/>
              </a:pPr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D09A-5D87-4494-9446-4F3F3C72E1B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6DDBB-2C8B-4CFF-8F1B-F47167683B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RET copi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75411"/>
            <a:ext cx="2815141" cy="1500174"/>
          </a:xfrm>
          <a:prstGeom prst="rect">
            <a:avLst/>
          </a:prstGeom>
        </p:spPr>
      </p:pic>
      <p:pic>
        <p:nvPicPr>
          <p:cNvPr id="5" name="Picture 2" descr="Logos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2 Imagen" descr="LOGO_PERU_AVAN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1164C-9FEF-4CAA-B036-4FF740CF89CA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7F00B-B74C-4178-B830-42177948FE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593D64-1B3B-4EBC-A961-4CB25002BF7F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572125" y="63579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A4ECF-4956-4CDF-81FE-80D8ECC5A3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26AA16-47D4-431D-916C-2BF549687CF6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FE90C2-CBF0-44E1-9866-10D7C349E8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5388-B260-46AB-91C7-23698F876CF3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C950-6623-47D5-95DB-3DBA17091E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E6C6-37A3-438C-8B59-B4735FE8D829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3968-443B-4919-BC57-D59E7345F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E133-AABF-4434-B7B6-582BFED5E4D0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423F-DB6A-4C84-B292-5546C4E9F6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0D53E7-E5AC-42EB-9F88-A2CF2ADBFD31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435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816A5A-4DAC-4DD7-8D6E-B41EEBC780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8EB7-F8A8-410C-B6DA-BE10901839ED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7FD1-B649-4AFE-B3CD-4021D621D4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1E40-6B18-4B8E-8C85-00C3F81EC09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14CE-E990-42C2-B230-732A87EA73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A4EA-0308-4A24-AC07-6FD609004BF3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74B8-8A54-42AA-B9C4-E480D4E4B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85E8-AEC5-4E22-8FFD-D84CAA0F1C77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F119-5E0E-4C61-AB0D-6A31277D18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BB1B1-95EF-4612-A9AA-8D3BF3BAFD94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3F2265-2085-404E-822F-032F4A1FEC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RET copi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75411"/>
            <a:ext cx="2815141" cy="1500174"/>
          </a:xfrm>
          <a:prstGeom prst="rect">
            <a:avLst/>
          </a:prstGeom>
        </p:spPr>
      </p:pic>
      <p:pic>
        <p:nvPicPr>
          <p:cNvPr id="5" name="Picture 2" descr="Logos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2 Imagen" descr="LOGO_PERU_AVAN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2B4EC1-FA29-4A47-9465-DF48CFC0EC91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20311-F067-4D63-9A56-59E934445F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BAECA-C090-464D-A461-D9EBB5E925EF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572125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F78D7-7A85-4482-842C-3AE988D90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AC5C9F-8F38-4B43-BB70-E35C213C76B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F003-0721-4250-A78A-C4E0AD1060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D6F9-07EB-41D1-874F-1FC1B86F4457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B9D0-9429-43D7-A333-9403AA00EB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FF89-E7F0-4B04-B99C-E25A41569908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37CE-0A07-40AB-A6C7-E6FAD43CE0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E710-299A-43A6-9863-301E01BC53B4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6EE4D-5A79-4A39-9478-B19FAAD79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F210D-E7F8-47C6-8CA4-79A39103B5AF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43563" y="64293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794EF-BDD2-4DE1-947E-F3A6155AE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D1E0-2FD3-424C-8FD6-5D767C3BDD62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4018-6E5B-4FA8-912F-7472703C34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5244-6B81-445D-9BA8-D4A74B6983D6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9765-4DD6-442E-8F2F-BAC530BF0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F9C0-4933-43CA-B622-D95A92475D56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34D6-BCB0-415C-AA43-05E5DD6950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C7DD-C53D-4304-A64B-32DC245B6E21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10C7-0DAF-4923-9841-2A12BB8FDA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431DB-EEBE-4DBF-BE47-974351393853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03A4-04FD-409F-A5A1-EC77AD3AA8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D7ED22-FC69-40E3-81FD-8CF5FC040539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572125" y="63579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8AEFE-18DC-4415-9C3E-A255008D94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00250"/>
            <a:ext cx="9144000" cy="15001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0002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77F84B-1D4D-4B07-82C8-0664B914D9B9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4D88FC-17DB-438D-B22D-8BF2ED2509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A57F-2317-4C0A-AD43-0A3F0E9D9466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A324-4ED6-49DB-862B-9C6AD2C91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F7EB-60F9-41A0-A753-0BFD3A4091C1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01A0-8DE0-4403-8C8B-1D868B5505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3E44-EF58-4EC1-A92C-2AA44A3E7E26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3536-B104-4445-B22D-BD0C1A83DF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724BA2-92DD-436D-A07A-B101243ED34E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435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6B3CB1-8DC2-4929-99D1-74AB3A10D9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AEB0-3627-4ABB-A307-CFED66B44412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3FA0A-C6C9-4371-9041-9C6619D8C8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C7EA-1465-4191-A05E-311D5A232E6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02BC-76B6-4274-818C-AE9F4B4EF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0329-F0BF-4669-98C4-90CC902EACA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8B2B-1A53-47C3-AE03-05DAD35F93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1CE2-CB11-4562-B6C4-EF4623C82725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256-BFD0-4FF6-8E5F-5DE74ACA70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CARRET copi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75411"/>
            <a:ext cx="2815141" cy="1500174"/>
          </a:xfrm>
          <a:prstGeom prst="rect">
            <a:avLst/>
          </a:prstGeom>
        </p:spPr>
      </p:pic>
      <p:pic>
        <p:nvPicPr>
          <p:cNvPr id="5" name="Picture 2" descr="Logos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 Imagen" descr="LOGO_PERU_AVAN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274518-B939-4144-A806-1896F176D74F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93D98-736E-41CA-9683-95A3A494C8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RET copi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75411"/>
            <a:ext cx="2815141" cy="1500174"/>
          </a:xfrm>
          <a:prstGeom prst="rect">
            <a:avLst/>
          </a:prstGeom>
        </p:spPr>
      </p:pic>
      <p:pic>
        <p:nvPicPr>
          <p:cNvPr id="5" name="Picture 2" descr="Logos_s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2 Imagen" descr="LOGO_PERU_AVANZ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D2C946-5BA0-4B0C-A3E2-7FE4264F2A5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000F4-45EA-4354-ABBF-1BD4EE991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EB99E0-3933-4876-87D7-2FE6BD09CCF1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572125" y="63579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7FC7D3-A6C9-438E-A4E6-31CA75DDAF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000250"/>
            <a:ext cx="9144000" cy="15001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20002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DF032-906A-4E3C-945A-C768A41721F4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8DF5F-6615-49B4-8C97-93BFBC3DB2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830D-65EB-4580-A243-95497CBFB203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ACEF-DA0A-40D1-9394-1D0172B69E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57EF-D476-4CBC-A7E4-DD0F4C066997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EDB6-BACC-490D-853A-A20E5CD7D4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3027-36E1-47C5-BAB9-24E6D0A878F0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F79A-17A6-4318-8947-DE25BE85EB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4703D-66B7-4282-870D-7AD80F1027A0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643563" y="64293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C9217-89B3-4C29-9520-15FE27BCDB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17" y="9096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43116"/>
            <a:ext cx="3008313" cy="39830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7B6B-9D61-4B74-BE5C-41EED10D06D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31D2-5845-4540-90C7-4AD3234C95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CCB6-04CD-4F27-808A-78E36FA4AF37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8F7C-5F97-4B05-8628-732930F149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145F-636D-41B9-ACF6-045802012499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5159-7921-4909-A795-1FC077D196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1CA9-3F18-4F41-9980-AA2F844F3C82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59B5-685D-4B06-8F66-861A64F4F8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76672"/>
            <a:ext cx="9144000" cy="68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B36E5A0-9BDE-4F49-8C73-11DF74D2A25E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28B2C9A-CC58-408F-BD9C-A35B7C3C5AC9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1032" name="Picture 2" descr="Logos_sol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260648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Ponencia.png"/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781701"/>
            <a:ext cx="9144000" cy="10762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36" r:id="rId11"/>
    <p:sldLayoutId id="214748373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CB56-2A9A-405B-AF48-F16E4D0FD655}" type="datetimeFigureOut">
              <a:rPr lang="es-PE" smtClean="0"/>
              <a:pPr/>
              <a:t>25/06/2012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92AA-AB63-4663-BBDB-721CECFAFBF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2292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50B274-CEA7-4960-A886-F1E44E20F077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7818EA-35DB-4AEF-AAFF-D2F4B1C84D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2296" name="Picture 2" descr="Logos_sol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8 Imagen" descr="LOGO_PERU_AVANZ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5604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0466BC-E65A-4037-9BF3-52338DCFE543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ABB910-8B6F-491F-88E1-5A7C5566E8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5608" name="Picture 2" descr="Logos_sol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8 Imagen" descr="LOGO_PERU_AVANZ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891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D71329-C0A8-4C8B-91BE-9561502B0CAF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C36C5F-DFEB-4401-982D-F61D6E3AF1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8920" name="Picture 2" descr="Logos_sol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8 Imagen" descr="LOGO_PERU_AVANZ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4450" y="6172200"/>
            <a:ext cx="93027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1 Marcador de título"/>
          <p:cNvSpPr>
            <a:spLocks noGrp="1"/>
          </p:cNvSpPr>
          <p:nvPr>
            <p:ph type="title"/>
          </p:nvPr>
        </p:nvSpPr>
        <p:spPr bwMode="auto">
          <a:xfrm>
            <a:off x="485775" y="1000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04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14563"/>
            <a:ext cx="8229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4B47B2-26F9-4BBE-9803-CF31CCC0A74C}" type="datetime1">
              <a:rPr lang="es-ES"/>
              <a:pPr>
                <a:defRPr/>
              </a:pPr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572125" y="6421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4F9007-52EC-41AA-A2DC-45FA649312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51208" name="Picture 2" descr="Logos_sol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63" y="214313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8 Imagen" descr="LOGO_PERU_AVANZA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9313" y="214313"/>
            <a:ext cx="1301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20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3275856" y="1268761"/>
            <a:ext cx="5868144" cy="1080119"/>
          </a:xfrm>
          <a:solidFill>
            <a:srgbClr val="DC1822"/>
          </a:solidFill>
          <a:ln w="19050">
            <a:noFill/>
            <a:prstDash val="solid"/>
          </a:ln>
        </p:spPr>
        <p:txBody>
          <a:bodyPr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POTENCIALIDADES DEL SECTOR TRANSPORTES Y COMUNICACIONES</a:t>
            </a:r>
            <a:r>
              <a:rPr lang="es-MX" sz="2200" b="1" dirty="0" smtClean="0">
                <a:solidFill>
                  <a:schemeClr val="bg1"/>
                </a:solidFill>
              </a:rPr>
              <a:t/>
            </a:r>
            <a:br>
              <a:rPr lang="es-MX" sz="2200" b="1" dirty="0" smtClean="0">
                <a:solidFill>
                  <a:schemeClr val="bg1"/>
                </a:solidFill>
              </a:rPr>
            </a:br>
            <a:r>
              <a:rPr lang="es-MX" sz="1600" b="1" dirty="0" smtClean="0">
                <a:solidFill>
                  <a:schemeClr val="bg1">
                    <a:lumMod val="85000"/>
                  </a:schemeClr>
                </a:solidFill>
              </a:rPr>
              <a:t>PRINCIPALES PROYECTOS </a:t>
            </a:r>
            <a:endParaRPr lang="es-PE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20170" y="6250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436096" y="6237312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entury Gothic" pitchFamily="34" charset="0"/>
              </a:rPr>
              <a:t>Lima,   Junio de 2012</a:t>
            </a:r>
          </a:p>
        </p:txBody>
      </p:sp>
      <p:pic>
        <p:nvPicPr>
          <p:cNvPr id="17" name="Picture 7" descr="imagen 1"/>
          <p:cNvPicPr preferRelativeResize="0">
            <a:picLocks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707903" y="2862486"/>
            <a:ext cx="1483119" cy="128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8" descr="imagen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6096" y="2852936"/>
            <a:ext cx="1554965" cy="1287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9" descr="imagen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308304" y="2852936"/>
            <a:ext cx="1554965" cy="126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 bwMode="auto">
          <a:xfrm>
            <a:off x="3923928" y="4941168"/>
            <a:ext cx="5220072" cy="76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r>
              <a:rPr lang="es-ES" sz="1600" b="1" dirty="0" smtClean="0">
                <a:solidFill>
                  <a:schemeClr val="bg1"/>
                </a:solidFill>
                <a:latin typeface="Verdana" pitchFamily="34" charset="0"/>
              </a:rPr>
              <a:t>HENRRY ZAIRA ROJAS</a:t>
            </a:r>
            <a:endParaRPr lang="es-ES" sz="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DIRECTOR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OFICINA GENERAL DE PLANEAMIENTO Y PRESUPUESTO</a:t>
            </a:r>
            <a:endParaRPr lang="es-MX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Picture 2" descr="C:\Users\ecastilla\Desktop\MAPAS\mapas_gestión\corredores logísticos_ubio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3312368" cy="4732274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 rotWithShape="1">
          <a:blip r:embed="rId6" cstate="print"/>
          <a:srcRect l="82067" t="23555" b="38222"/>
          <a:stretch/>
        </p:blipFill>
        <p:spPr bwMode="auto">
          <a:xfrm>
            <a:off x="1907704" y="2924944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13 Imagen"/>
          <p:cNvPicPr/>
          <p:nvPr/>
        </p:nvPicPr>
        <p:blipFill rotWithShape="1">
          <a:blip r:embed="rId6" cstate="print"/>
          <a:srcRect l="46380" t="23555" r="36088" b="38222"/>
          <a:stretch/>
        </p:blipFill>
        <p:spPr bwMode="auto">
          <a:xfrm>
            <a:off x="323528" y="2204864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19 Imagen"/>
          <p:cNvPicPr/>
          <p:nvPr/>
        </p:nvPicPr>
        <p:blipFill rotWithShape="1">
          <a:blip r:embed="rId6" cstate="print"/>
          <a:srcRect l="63988" t="21982" r="18005" b="38011"/>
          <a:stretch/>
        </p:blipFill>
        <p:spPr bwMode="auto">
          <a:xfrm>
            <a:off x="611560" y="3861048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20 Imagen"/>
          <p:cNvPicPr/>
          <p:nvPr/>
        </p:nvPicPr>
        <p:blipFill rotWithShape="1">
          <a:blip r:embed="rId6" cstate="print"/>
          <a:srcRect l="28170" t="61778" r="53697"/>
          <a:stretch/>
        </p:blipFill>
        <p:spPr bwMode="auto">
          <a:xfrm>
            <a:off x="2771800" y="4725144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 rotWithShape="1">
          <a:blip r:embed="rId6" cstate="print"/>
          <a:srcRect l="46662" t="61778" r="36043"/>
          <a:stretch/>
        </p:blipFill>
        <p:spPr bwMode="auto">
          <a:xfrm>
            <a:off x="971600" y="2060848"/>
            <a:ext cx="504056" cy="365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 rotWithShape="1">
          <a:blip r:embed="rId6" cstate="print"/>
          <a:srcRect l="83531" t="61778"/>
          <a:stretch/>
        </p:blipFill>
        <p:spPr bwMode="auto">
          <a:xfrm>
            <a:off x="2411760" y="2708920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23 Imagen"/>
          <p:cNvPicPr/>
          <p:nvPr/>
        </p:nvPicPr>
        <p:blipFill rotWithShape="1">
          <a:blip r:embed="rId6" cstate="print"/>
          <a:srcRect l="64430" t="61778" r="17564"/>
          <a:stretch/>
        </p:blipFill>
        <p:spPr bwMode="auto">
          <a:xfrm>
            <a:off x="1259632" y="3717032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0" y="1052736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CONCESIONES VIALES ACTUALES</a:t>
            </a:r>
            <a:endParaRPr lang="es-PE" sz="2800" b="1" dirty="0"/>
          </a:p>
        </p:txBody>
      </p:sp>
      <p:pic>
        <p:nvPicPr>
          <p:cNvPr id="4098" name="Picture 2" descr="C:\Users\ecastilla\Desktop\CONCESIONES VIALES.png"/>
          <p:cNvPicPr>
            <a:picLocks noChangeAspect="1" noChangeArrowheads="1"/>
          </p:cNvPicPr>
          <p:nvPr/>
        </p:nvPicPr>
        <p:blipFill>
          <a:blip r:embed="rId2" cstate="print"/>
          <a:srcRect l="831" t="5789" b="1875"/>
          <a:stretch>
            <a:fillRect/>
          </a:stretch>
        </p:blipFill>
        <p:spPr bwMode="auto">
          <a:xfrm>
            <a:off x="4740635" y="1052736"/>
            <a:ext cx="4403365" cy="5805264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539552" y="2348880"/>
          <a:ext cx="374441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4437112"/>
          <a:ext cx="4631185" cy="1394460"/>
        </p:xfrm>
        <a:graphic>
          <a:graphicData uri="http://schemas.openxmlformats.org/drawingml/2006/table">
            <a:tbl>
              <a:tblPr/>
              <a:tblGrid>
                <a:gridCol w="2007668"/>
                <a:gridCol w="837555"/>
                <a:gridCol w="1046943"/>
                <a:gridCol w="739019"/>
              </a:tblGrid>
              <a:tr h="523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CONCESIÓN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INV. COMPROM. EN M 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INV. EJECUTADA AL  2012 EN M 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SALDO POR EJECUTAR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Concesiones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Autosostenibles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Concesiones Cofinanciadas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3,583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2,638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95536" y="1124744"/>
            <a:ext cx="8244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PROXIMOS PROYECTOS EN CONCESIONES VIALES</a:t>
            </a:r>
            <a:endParaRPr lang="es-PE" sz="2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1700808"/>
          <a:ext cx="8280920" cy="4505142"/>
        </p:xfrm>
        <a:graphic>
          <a:graphicData uri="http://schemas.openxmlformats.org/drawingml/2006/table">
            <a:tbl>
              <a:tblPr/>
              <a:tblGrid>
                <a:gridCol w="257146"/>
                <a:gridCol w="5388022"/>
                <a:gridCol w="1060729"/>
                <a:gridCol w="1575023"/>
              </a:tblGrid>
              <a:tr h="2881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Longitud</a:t>
                      </a:r>
                      <a:b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Km.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</a:t>
                      </a:r>
                      <a:b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Millones USD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Concesión de la Carretera Panamericana Sur: Tramo  Ica – Nazca;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Dv.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Marcona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Yauca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Atico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Camaná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Dv.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Quilca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506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584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Concesión de la Carretera Panamericana Sur: Tramo  Dv. Quilca - Tacna - La Concordia.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430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21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IIRSA Centro, Tramo 3: Dv. Cerro de Pasco - Huánuco – Tingo María – Dv. Tocache.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251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127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IIRSA Centro Tramo 4: Dv. Tocache – Aguaytía – Neshuya - Pucallpa.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241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35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8371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Sierra Norte, Tramo 2: Cajamarca - Chota - Cutervo - Chiple/Trujillo – Shorey - San Marcos – Cajamarca/Ciudad de Dios – Cajamarca.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618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554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Sierra Sur, Tramo 4: Huancayo –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Izcuchaca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Mayocc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– Ayacucho/ Ayacucho – Andahuaylas – Puente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Sahuinto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689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524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Sierra Sur, Tramo 5: Urcos – Calapuja; Puno - Desaguadero.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427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42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Selva Norte, Tramo 1: Puente Reiter – Villa Rica – Dv. Puerto Bermúdez - Von Humboldt.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319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296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Selva Norte, Tramo 2: Puente Pumahuasi – Tocache – Juanjuí – Picota - Tarapoto.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462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268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Selva Norte, Tramo 3: Chamaya – Jaén – San Ignacio – Frontera con Ecuador.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176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167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Longitudinal de la Selva Sur, Tramo 1: Dv. Las Vegas – Puente Reiter – Satipo – Mazamari – Puerto Ocopa.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297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164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 Huaura - Sayan - Churin - Oyon - Ambo; Río Seco - El Ahorcado - Dv. Sayan.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325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241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125"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9" marR="7959" marT="79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9" marR="7959" marT="79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               4,740 </a:t>
                      </a:r>
                    </a:p>
                  </a:txBody>
                  <a:tcPr marL="7959" marR="7959" marT="79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                           3,021 </a:t>
                      </a:r>
                    </a:p>
                  </a:txBody>
                  <a:tcPr marL="7959" marR="7959" marT="79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780928"/>
            <a:ext cx="7848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cap="all" dirty="0" smtClean="0">
                <a:solidFill>
                  <a:schemeClr val="bg1"/>
                </a:solidFill>
              </a:rPr>
              <a:t>CONCESION EN I</a:t>
            </a:r>
            <a:r>
              <a:rPr lang="es-MX" sz="4000" b="1" cap="all" dirty="0" smtClean="0">
                <a:solidFill>
                  <a:schemeClr val="bg1"/>
                </a:solidFill>
                <a:latin typeface="+mn-lt"/>
              </a:rPr>
              <a:t>NFRAESTRUCTURA HIDROVIARIA</a:t>
            </a:r>
            <a:endParaRPr lang="es-MX" sz="40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23528" y="2060848"/>
          <a:ext cx="4248472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126876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INFRAESTRUCTURA HIDROVIARIA 2016</a:t>
            </a:r>
            <a:endParaRPr lang="es-PE" sz="2400" dirty="0"/>
          </a:p>
        </p:txBody>
      </p:sp>
      <p:pic>
        <p:nvPicPr>
          <p:cNvPr id="10241" name="Picture 1" descr="C:\Users\ecastilla\Desktop\mapas_gestión\HIDROVIAS.png"/>
          <p:cNvPicPr>
            <a:picLocks noChangeAspect="1" noChangeArrowheads="1"/>
          </p:cNvPicPr>
          <p:nvPr/>
        </p:nvPicPr>
        <p:blipFill>
          <a:blip r:embed="rId7" cstate="print"/>
          <a:srcRect l="1401" t="8054" r="1371" b="1380"/>
          <a:stretch>
            <a:fillRect/>
          </a:stretch>
        </p:blipFill>
        <p:spPr bwMode="auto">
          <a:xfrm>
            <a:off x="4744220" y="1052736"/>
            <a:ext cx="4399779" cy="5805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924944"/>
            <a:ext cx="8281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cap="all" dirty="0" smtClean="0">
                <a:solidFill>
                  <a:schemeClr val="bg1"/>
                </a:solidFill>
                <a:latin typeface="+mn-lt"/>
              </a:rPr>
              <a:t>INFRAESTRUCTURA AEROPORTUARIA</a:t>
            </a:r>
            <a:endParaRPr lang="es-MX" sz="40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4 CuadroTexto"/>
          <p:cNvSpPr txBox="1">
            <a:spLocks noChangeArrowheads="1"/>
          </p:cNvSpPr>
          <p:nvPr/>
        </p:nvSpPr>
        <p:spPr bwMode="auto">
          <a:xfrm>
            <a:off x="3132138" y="260350"/>
            <a:ext cx="601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chemeClr val="tx2"/>
                </a:solidFill>
                <a:latin typeface="Calibri" pitchFamily="34" charset="0"/>
              </a:rPr>
              <a:t>INFRAESTRUCTURA AEROPORTUARIA</a:t>
            </a:r>
            <a:endParaRPr lang="es-PE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5868144" y="836712"/>
          <a:ext cx="266429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5955" name="5 CuadroTexto"/>
          <p:cNvSpPr txBox="1">
            <a:spLocks noChangeArrowheads="1"/>
          </p:cNvSpPr>
          <p:nvPr/>
        </p:nvSpPr>
        <p:spPr bwMode="auto">
          <a:xfrm>
            <a:off x="5796137" y="2564904"/>
            <a:ext cx="33478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000" dirty="0">
                <a:latin typeface="Calibri" pitchFamily="34" charset="0"/>
              </a:rPr>
              <a:t>* Según reporte de DGAC </a:t>
            </a:r>
            <a:r>
              <a:rPr lang="es-MX" sz="1000" dirty="0" smtClean="0">
                <a:latin typeface="Calibri" pitchFamily="34" charset="0"/>
              </a:rPr>
              <a:t>- 2012.</a:t>
            </a:r>
            <a:endParaRPr lang="es-PE" sz="1000" dirty="0">
              <a:latin typeface="Calibri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499992" y="3068960"/>
          <a:ext cx="4464495" cy="2936692"/>
        </p:xfrm>
        <a:graphic>
          <a:graphicData uri="http://schemas.openxmlformats.org/drawingml/2006/table">
            <a:tbl>
              <a:tblPr/>
              <a:tblGrid>
                <a:gridCol w="1580283"/>
                <a:gridCol w="723973"/>
                <a:gridCol w="720080"/>
                <a:gridCol w="1440159"/>
              </a:tblGrid>
              <a:tr h="542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CONCESIONES</a:t>
                      </a:r>
                      <a:endParaRPr lang="es-PE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979" marR="7979" marT="797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EJECUTADO AL  2012 </a:t>
                      </a:r>
                      <a:b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M USD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POR EJECUTAR</a:t>
                      </a:r>
                      <a:b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 USD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Aeropuerto Internacional Jorge Chávez</a:t>
                      </a:r>
                    </a:p>
                  </a:txBody>
                  <a:tcPr marL="7979" marR="7979" marT="797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294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768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- 2da pista de aterrizaje ( 90 M USD).</a:t>
                      </a:r>
                      <a:b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- 2do Terminal Aeroportuario.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Primer Grupo de Aeropuertos </a:t>
                      </a:r>
                    </a:p>
                  </a:txBody>
                  <a:tcPr marL="7979" marR="7979" marT="797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48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184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Ampliación y remodelación de terminales</a:t>
                      </a:r>
                      <a:b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Segundo Grupo de Aeropuertos</a:t>
                      </a:r>
                    </a:p>
                  </a:txBody>
                  <a:tcPr marL="7979" marR="7979" marT="797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48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Obras de rápido impacto</a:t>
                      </a:r>
                      <a:b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 Ampliación y remodelación de terminales 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7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79" marR="7979" marT="79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342</a:t>
                      </a:r>
                    </a:p>
                  </a:txBody>
                  <a:tcPr marL="7979" marR="7979" marT="797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79" marR="7979" marT="79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pic>
        <p:nvPicPr>
          <p:cNvPr id="25601" name="Picture 1" descr="C:\Users\clozada\AppData\Local\Microsoft\Windows\Temporary Internet Files\Content.Outlook\NKNPC5X3\INFRAESTRUCTURA AEROPORTUARIA_concesionad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52736"/>
            <a:ext cx="4427984" cy="5805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4 CuadroTexto"/>
          <p:cNvSpPr txBox="1">
            <a:spLocks noChangeArrowheads="1"/>
          </p:cNvSpPr>
          <p:nvPr/>
        </p:nvSpPr>
        <p:spPr bwMode="auto">
          <a:xfrm>
            <a:off x="3635896" y="0"/>
            <a:ext cx="5112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Calibri" pitchFamily="34" charset="0"/>
              </a:rPr>
              <a:t>INFRAESTRUCTURA </a:t>
            </a:r>
            <a:r>
              <a:rPr lang="es-MX" sz="2400" b="1" dirty="0" smtClean="0">
                <a:solidFill>
                  <a:schemeClr val="tx2"/>
                </a:solidFill>
                <a:latin typeface="Calibri" pitchFamily="34" charset="0"/>
              </a:rPr>
              <a:t>AEROPORTUARIA</a:t>
            </a:r>
          </a:p>
          <a:p>
            <a:r>
              <a:rPr lang="es-MX" sz="2400" b="1" dirty="0" smtClean="0">
                <a:solidFill>
                  <a:schemeClr val="tx2"/>
                </a:solidFill>
                <a:latin typeface="Calibri" pitchFamily="34" charset="0"/>
              </a:rPr>
              <a:t>Principales Concesiones en evaluación</a:t>
            </a:r>
            <a:endParaRPr lang="es-PE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3969" y="1916832"/>
          <a:ext cx="4860032" cy="3167495"/>
        </p:xfrm>
        <a:graphic>
          <a:graphicData uri="http://schemas.openxmlformats.org/drawingml/2006/table">
            <a:tbl>
              <a:tblPr/>
              <a:tblGrid>
                <a:gridCol w="1512167"/>
                <a:gridCol w="1151684"/>
                <a:gridCol w="877955"/>
                <a:gridCol w="1318226"/>
              </a:tblGrid>
              <a:tr h="346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CONCESIÓN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ESTADO ACTUAL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INVERSION</a:t>
                      </a:r>
                      <a:b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 USD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368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Aeropuerto Internacional del Cusco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Formulación de estudios de </a:t>
                      </a:r>
                      <a:r>
                        <a:rPr lang="es-PE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Preinversión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500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Nuevo aeropuerto, se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evalúa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alternativas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139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Aeropuerto de Junín (*)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Por convocar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75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Construcción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plataforma de aeronaves.</a:t>
                      </a:r>
                      <a:b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Ampliación de pista de aterrizaje</a:t>
                      </a:r>
                      <a:b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Nuevo terminal de pasajeros.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1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575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320386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(*) - La alternativa corresponde al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Aeropuerto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Jauja.</a:t>
                      </a:r>
                      <a:b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- La inversión estimada en la alternativa de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Orcotuna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asciende a 310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mill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USD (no incluye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adquisición  de terrenos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).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4929" name="Picture 1" descr="C:\Users\clozada\AppData\Local\Microsoft\Windows\Temporary Internet Files\Content.Outlook\NKNPC5X3\INFRAESTRUCTURA AEROPORTUARIA_Por Concesiona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032448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780928"/>
            <a:ext cx="7848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cap="all" dirty="0" smtClean="0">
                <a:solidFill>
                  <a:schemeClr val="bg1"/>
                </a:solidFill>
                <a:latin typeface="+mn-lt"/>
              </a:rPr>
              <a:t>INFRAESTRUCTURA </a:t>
            </a:r>
            <a:r>
              <a:rPr lang="es-MX" sz="4000" b="1" cap="all" dirty="0" smtClean="0">
                <a:solidFill>
                  <a:schemeClr val="bg1"/>
                </a:solidFill>
              </a:rPr>
              <a:t>portuaria</a:t>
            </a:r>
            <a:endParaRPr lang="es-MX" sz="40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491880" y="0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INFRAESTRUCTURA PORTUARIA</a:t>
            </a:r>
            <a:endParaRPr lang="es-PE" sz="2800" b="1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4572000" y="4653136"/>
          <a:ext cx="43204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clozada\AppData\Local\Microsoft\Windows\Temporary Internet Files\Content.Outlook\NKNPC5X3\INFRAESTRUCTURA PORTUAR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4139952" cy="4968552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11960" y="1196752"/>
          <a:ext cx="4932040" cy="3379792"/>
        </p:xfrm>
        <a:graphic>
          <a:graphicData uri="http://schemas.openxmlformats.org/drawingml/2006/table">
            <a:tbl>
              <a:tblPr/>
              <a:tblGrid>
                <a:gridCol w="2668153"/>
                <a:gridCol w="774230"/>
                <a:gridCol w="715427"/>
                <a:gridCol w="774230"/>
              </a:tblGrid>
              <a:tr h="489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CONCESIONES </a:t>
                      </a:r>
                    </a:p>
                  </a:txBody>
                  <a:tcPr marL="9089" marR="9089" marT="908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INVERSIÓN </a:t>
                      </a:r>
                      <a:b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 USD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EJECUTADOAL- </a:t>
                      </a:r>
                      <a:r>
                        <a:rPr lang="es-PE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POR EJECUTAR</a:t>
                      </a:r>
                      <a:b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 USD</a:t>
                      </a:r>
                    </a:p>
                  </a:txBody>
                  <a:tcPr marL="9089" marR="9089" marT="90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2684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Yurimaguas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(2011)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44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-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44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6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Callao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 Muelle Norte</a:t>
                      </a:r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(2011)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749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-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749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99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de Embarque de Minerales del TP Callao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(2010)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120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-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120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81773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del Callao –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Muelle Sur</a:t>
                      </a:r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(2006)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707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356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351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908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Paita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(2009)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227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1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226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Matarani </a:t>
                      </a: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(1999)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89" marR="9089" marT="908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35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29 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6 </a:t>
                      </a:r>
                    </a:p>
                  </a:txBody>
                  <a:tcPr marL="9089" marR="9089" marT="9089" marB="0" anchor="b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27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 O T A L E S</a:t>
                      </a:r>
                    </a:p>
                  </a:txBody>
                  <a:tcPr marL="9089" marR="9089" marT="9089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1882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386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1496</a:t>
                      </a:r>
                    </a:p>
                  </a:txBody>
                  <a:tcPr marL="9089" marR="9089" marT="908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lozada\AppData\Local\Microsoft\Windows\Temporary Internet Files\Content.Outlook\NKNPC5X3\INFRAESTRUCTURA PORTUARIA_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059832" cy="3617279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23528" y="1340768"/>
            <a:ext cx="2448272" cy="5715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5 </a:t>
            </a:r>
            <a:r>
              <a:rPr lang="es-MX" sz="1400" b="1" dirty="0">
                <a:solidFill>
                  <a:schemeClr val="bg1"/>
                </a:solidFill>
                <a:latin typeface="+mj-lt"/>
              </a:rPr>
              <a:t>PROCESOS DE </a:t>
            </a:r>
            <a:r>
              <a:rPr lang="es-MX" sz="1400" b="1" dirty="0" smtClean="0">
                <a:solidFill>
                  <a:schemeClr val="bg1"/>
                </a:solidFill>
                <a:latin typeface="+mj-lt"/>
              </a:rPr>
              <a:t>CONCESIÓN EN EVALUACIÓN</a:t>
            </a:r>
            <a:endParaRPr lang="es-P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2987824" y="-368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_tradnl" sz="24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INFRAESTRUCTURA </a:t>
            </a:r>
            <a:r>
              <a:rPr lang="es-PE" sz="2400" b="1" dirty="0" smtClean="0">
                <a:solidFill>
                  <a:schemeClr val="tx2"/>
                </a:solidFill>
                <a:latin typeface="+mj-lt"/>
                <a:cs typeface="Tahoma" pitchFamily="34" charset="0"/>
              </a:rPr>
              <a:t>PORTUARIA: Principales Concesiones en Evaluación</a:t>
            </a:r>
            <a:endParaRPr lang="es-ES" sz="2400" b="1" dirty="0">
              <a:solidFill>
                <a:schemeClr val="tx2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7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7536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4116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7423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827584" y="391824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SALAVERRY</a:t>
            </a:r>
            <a:endParaRPr lang="es-PE" sz="9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331640" y="508518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MARCONA</a:t>
            </a:r>
            <a:endParaRPr lang="es-PE" sz="9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203848" y="2060848"/>
          <a:ext cx="5256584" cy="3206115"/>
        </p:xfrm>
        <a:graphic>
          <a:graphicData uri="http://schemas.openxmlformats.org/drawingml/2006/table">
            <a:tbl>
              <a:tblPr/>
              <a:tblGrid>
                <a:gridCol w="4320480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CONCESIONES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IINVERSIÓN</a:t>
                      </a:r>
                      <a:b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 USD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General San Martín (Pisco)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San Juan de Marcona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Salaverry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Ilo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Terminal Portuario de Iquitos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 O T A L E 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11560" y="47251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SAN MARTIN</a:t>
            </a:r>
            <a:endParaRPr lang="es-PE" sz="900" dirty="0"/>
          </a:p>
        </p:txBody>
      </p:sp>
      <p:pic>
        <p:nvPicPr>
          <p:cNvPr id="16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852936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1547664" y="299695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IQUITOS</a:t>
            </a:r>
            <a:endParaRPr lang="es-PE" sz="900" dirty="0"/>
          </a:p>
        </p:txBody>
      </p:sp>
      <p:pic>
        <p:nvPicPr>
          <p:cNvPr id="22" name="Imagen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2920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835696" y="530120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ILO</a:t>
            </a:r>
            <a:endParaRPr lang="es-PE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412776"/>
            <a:ext cx="9144000" cy="4464496"/>
          </a:xfrm>
          <a:prstGeom prst="rect">
            <a:avLst/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556792"/>
            <a:ext cx="7848600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u="sng" cap="all" dirty="0" smtClean="0">
                <a:solidFill>
                  <a:schemeClr val="bg1"/>
                </a:solidFill>
                <a:latin typeface="+mn-lt"/>
              </a:rPr>
              <a:t>TRANSPORTES</a:t>
            </a:r>
            <a:r>
              <a:rPr lang="es-MX" sz="2800" b="1" cap="all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514350" indent="-5143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sz="1500" b="1" cap="all" dirty="0" smtClean="0">
              <a:solidFill>
                <a:schemeClr val="bg1"/>
              </a:solidFill>
              <a:latin typeface="+mn-lt"/>
            </a:endParaRPr>
          </a:p>
          <a:p>
            <a:pPr marL="971550" lvl="1" indent="-514350" eaLnBrk="0" hangingPunct="0">
              <a:buFont typeface="+mj-lt"/>
              <a:buAutoNum type="arabicPeriod"/>
              <a:defRPr/>
            </a:pPr>
            <a:r>
              <a:rPr lang="es-MX" sz="2400" b="1" cap="all" dirty="0" smtClean="0">
                <a:solidFill>
                  <a:schemeClr val="bg1"/>
                </a:solidFill>
                <a:latin typeface="+mn-lt"/>
              </a:rPr>
              <a:t>GESTIÓN </a:t>
            </a:r>
            <a:r>
              <a:rPr lang="es-MX" sz="2400" b="1" cap="all" dirty="0">
                <a:solidFill>
                  <a:schemeClr val="bg1"/>
                </a:solidFill>
                <a:latin typeface="+mn-lt"/>
              </a:rPr>
              <a:t>EN BASE A CORREDORES LOGÍSTICOS DE </a:t>
            </a:r>
            <a:r>
              <a:rPr lang="es-MX" sz="2400" b="1" cap="all" dirty="0" smtClean="0">
                <a:solidFill>
                  <a:schemeClr val="bg1"/>
                </a:solidFill>
                <a:latin typeface="+mn-lt"/>
              </a:rPr>
              <a:t>TRANSPORTES</a:t>
            </a:r>
          </a:p>
          <a:p>
            <a:pPr marL="971550" lvl="1" indent="-514350" eaLnBrk="0" hangingPunct="0">
              <a:buFont typeface="+mj-lt"/>
              <a:buAutoNum type="arabicPeriod"/>
              <a:defRPr/>
            </a:pPr>
            <a:r>
              <a:rPr lang="es-MX" sz="2400" b="1" cap="all" dirty="0" smtClean="0">
                <a:solidFill>
                  <a:schemeClr val="bg1"/>
                </a:solidFill>
              </a:rPr>
              <a:t>OBJETIVOS ESTRATÉGICOS 2011-2016</a:t>
            </a:r>
            <a:endParaRPr lang="es-MX" sz="2400" b="1" cap="all" dirty="0" smtClean="0">
              <a:solidFill>
                <a:schemeClr val="bg1"/>
              </a:solidFill>
              <a:latin typeface="+mn-lt"/>
            </a:endParaRPr>
          </a:p>
          <a:p>
            <a:pPr marL="971550" lvl="1" indent="-514350" eaLnBrk="0" hangingPunct="0">
              <a:buFont typeface="+mj-lt"/>
              <a:buAutoNum type="arabicPeriod"/>
              <a:defRPr/>
            </a:pPr>
            <a:r>
              <a:rPr lang="es-MX" sz="2400" b="1" cap="all" dirty="0" smtClean="0">
                <a:solidFill>
                  <a:schemeClr val="bg1"/>
                </a:solidFill>
              </a:rPr>
              <a:t>INVERSION EN INFRAESTRUCTURA DE TRANSPORTES   2011-2016</a:t>
            </a:r>
          </a:p>
          <a:p>
            <a:pPr marL="514350" indent="-514350" eaLnBrk="0" hangingPunct="0">
              <a:defRPr/>
            </a:pPr>
            <a:endParaRPr lang="es-MX" sz="1400" b="1" cap="all" dirty="0" smtClean="0">
              <a:solidFill>
                <a:schemeClr val="bg1"/>
              </a:solidFill>
            </a:endParaRPr>
          </a:p>
          <a:p>
            <a:pPr marL="514350" indent="-514350" eaLnBrk="0" hangingPunct="0">
              <a:defRPr/>
            </a:pPr>
            <a:r>
              <a:rPr lang="es-MX" sz="2800" b="1" u="sng" cap="all" dirty="0" smtClean="0">
                <a:solidFill>
                  <a:schemeClr val="bg1"/>
                </a:solidFill>
              </a:rPr>
              <a:t>COMUNICACIONES</a:t>
            </a:r>
            <a:r>
              <a:rPr lang="es-MX" sz="2800" b="1" cap="all" dirty="0" smtClean="0">
                <a:solidFill>
                  <a:schemeClr val="bg1"/>
                </a:solidFill>
              </a:rPr>
              <a:t>:</a:t>
            </a:r>
          </a:p>
          <a:p>
            <a:pPr marL="514350" indent="-514350" eaLnBrk="0" hangingPunct="0">
              <a:defRPr/>
            </a:pPr>
            <a:endParaRPr lang="es-MX" sz="1500" b="1" cap="all" dirty="0" smtClean="0">
              <a:solidFill>
                <a:schemeClr val="bg1"/>
              </a:solidFill>
            </a:endParaRPr>
          </a:p>
          <a:p>
            <a:pPr marL="971550" lvl="1" indent="-514350" eaLnBrk="0" hangingPunct="0">
              <a:buAutoNum type="arabicPeriod"/>
              <a:defRPr/>
            </a:pPr>
            <a:r>
              <a:rPr lang="es-MX" sz="2400" b="1" cap="all" dirty="0" smtClean="0">
                <a:solidFill>
                  <a:schemeClr val="bg1"/>
                </a:solidFill>
              </a:rPr>
              <a:t>Banda ancha capitales de provincia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780928"/>
            <a:ext cx="7848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cap="all" dirty="0" smtClean="0">
                <a:solidFill>
                  <a:schemeClr val="bg1"/>
                </a:solidFill>
                <a:latin typeface="+mn-lt"/>
              </a:rPr>
              <a:t>INFRAESTRUCTURA FERROVIARIA</a:t>
            </a:r>
            <a:endParaRPr lang="es-MX" sz="40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15 CuadroTexto"/>
          <p:cNvSpPr txBox="1">
            <a:spLocks noChangeArrowheads="1"/>
          </p:cNvSpPr>
          <p:nvPr/>
        </p:nvSpPr>
        <p:spPr bwMode="auto">
          <a:xfrm>
            <a:off x="3059807" y="312738"/>
            <a:ext cx="51846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Calibri" pitchFamily="34" charset="0"/>
              </a:rPr>
              <a:t>INFRAESTRUCTURA FERROVIARIA</a:t>
            </a:r>
            <a:endParaRPr lang="es-PE" sz="28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4653137"/>
            <a:ext cx="44999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Actualmente se cuenta con:</a:t>
            </a:r>
            <a:r>
              <a:rPr lang="es-P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8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Redes Ferroviarias </a:t>
            </a:r>
            <a:r>
              <a:rPr lang="es-PE" dirty="0">
                <a:solidFill>
                  <a:schemeClr val="accent6">
                    <a:lumMod val="50000"/>
                  </a:schemeClr>
                </a:solidFill>
              </a:rPr>
              <a:t>haciendo u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n total de 1,929 Km y con US$233 Millones de inversión comprometida.</a:t>
            </a:r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4653136"/>
            <a:ext cx="4572000" cy="6926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44008" y="465313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1910</a:t>
            </a:r>
          </a:p>
          <a:p>
            <a:pPr algn="ctr"/>
            <a:r>
              <a:rPr lang="es-MX" b="1" dirty="0" smtClean="0"/>
              <a:t>4,500 Km.</a:t>
            </a:r>
            <a:endParaRPr lang="es-PE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452320" y="47251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Actualidad</a:t>
            </a:r>
          </a:p>
          <a:p>
            <a:pPr algn="ctr"/>
            <a:r>
              <a:rPr lang="es-MX" b="1" dirty="0" smtClean="0"/>
              <a:t>1,929 Km.</a:t>
            </a:r>
            <a:endParaRPr lang="es-PE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4427984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4499992" y="1278150"/>
          <a:ext cx="4644008" cy="157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499992" y="2204863"/>
          <a:ext cx="4644008" cy="158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4499992" y="3212976"/>
          <a:ext cx="464400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4572000" y="5373216"/>
            <a:ext cx="4572000" cy="6926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ysClr val="windowText" lastClr="000000"/>
                </a:solidFill>
              </a:rPr>
              <a:t>Objetivo al 2016:</a:t>
            </a:r>
          </a:p>
          <a:p>
            <a:pPr algn="ctr"/>
            <a:r>
              <a:rPr lang="es-MX" sz="2400" b="1" dirty="0" smtClean="0">
                <a:solidFill>
                  <a:sysClr val="windowText" lastClr="000000"/>
                </a:solidFill>
              </a:rPr>
              <a:t> PLAN NACIONAL FERROVIARIO</a:t>
            </a:r>
            <a:endParaRPr lang="es-PE" sz="24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134076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INFRAESTRUCTURA FERROVIARIA 2016</a:t>
            </a:r>
            <a:endParaRPr lang="es-PE" sz="20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512" y="1988840"/>
          <a:ext cx="4589884" cy="3172584"/>
        </p:xfrm>
        <a:graphic>
          <a:graphicData uri="http://schemas.openxmlformats.org/drawingml/2006/table">
            <a:tbl>
              <a:tblPr/>
              <a:tblGrid>
                <a:gridCol w="1749118"/>
                <a:gridCol w="2046840"/>
                <a:gridCol w="793926"/>
              </a:tblGrid>
              <a:tr h="20441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FERROCARRILES EN EVALUACIÓN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08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NOMBRE DEL FERROCARRIL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LONGITUD KM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2F8"/>
                    </a:solidFill>
                  </a:tcPr>
                </a:tc>
              </a:tr>
              <a:tr h="21464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3,243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783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Ferrocarril del Sur Medio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Andahuaylas - San Juan de Marcona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83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Ferrocarril Norandino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 Bayóvar - Cajamarca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98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FETAB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Bayovar - Tarapoto - Juanjui - Aguaytia - Pucallpa - Frontera Perú Brasil.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464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URBANO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088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Línea 2 del Metro de Lima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 Vitarte - Callao - Ramal Aeropuerto - Ovalo 200 Millas.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4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3,275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</a:tr>
            </a:tbl>
          </a:graphicData>
        </a:graphic>
      </p:graphicFrame>
      <p:sp>
        <p:nvSpPr>
          <p:cNvPr id="10" name="15 CuadroTexto"/>
          <p:cNvSpPr txBox="1">
            <a:spLocks noChangeArrowheads="1"/>
          </p:cNvSpPr>
          <p:nvPr/>
        </p:nvSpPr>
        <p:spPr bwMode="auto">
          <a:xfrm>
            <a:off x="3635896" y="188640"/>
            <a:ext cx="5184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  <a:latin typeface="Calibri" pitchFamily="34" charset="0"/>
              </a:rPr>
              <a:t>PROYECTOS FERROVIARIOS</a:t>
            </a:r>
            <a:endParaRPr lang="es-PE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458" name="Picture 2" descr="C:\Users\clozada\AppData\Local\Microsoft\Windows\Temporary Internet Files\Content.Outlook\NKNPC5X3\INFRAESTRUCTURA FERROVIARIA 201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5"/>
            <a:ext cx="4283968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ysClr val="windowText" lastClr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3060249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cap="all" dirty="0" smtClean="0">
                <a:solidFill>
                  <a:sysClr val="windowText" lastClr="000000"/>
                </a:solidFill>
                <a:latin typeface="+mn-lt"/>
              </a:rPr>
              <a:t>RED BÁSICA DEL METRO DE LIMA Y CALLAO </a:t>
            </a:r>
            <a:endParaRPr lang="es-MX" sz="3200" b="1" cap="all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D - 2010.jpg"/>
          <p:cNvPicPr>
            <a:picLocks noChangeAspect="1"/>
          </p:cNvPicPr>
          <p:nvPr/>
        </p:nvPicPr>
        <p:blipFill>
          <a:blip r:embed="rId3" cstate="print"/>
          <a:srcRect t="1369" b="2599"/>
          <a:stretch>
            <a:fillRect/>
          </a:stretch>
        </p:blipFill>
        <p:spPr>
          <a:xfrm>
            <a:off x="0" y="357166"/>
            <a:ext cx="9144000" cy="6557725"/>
          </a:xfrm>
          <a:prstGeom prst="rect">
            <a:avLst/>
          </a:prstGeom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467544" y="1052736"/>
            <a:ext cx="2389342" cy="9076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273050" marR="0" lvl="0" indent="-2730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sz="1500" b="1" dirty="0" smtClean="0">
                <a:solidFill>
                  <a:srgbClr val="00B0F0"/>
                </a:solidFill>
                <a:cs typeface="Arial" pitchFamily="34" charset="0"/>
              </a:rPr>
              <a:t>Línea 3 (Sur-Norte)</a:t>
            </a:r>
          </a:p>
          <a:p>
            <a:pPr marL="273050" marR="0" lvl="0" indent="-2730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sz="1500" b="1" dirty="0">
                <a:solidFill>
                  <a:srgbClr val="00B0F0"/>
                </a:solidFill>
                <a:cs typeface="Arial" pitchFamily="34" charset="0"/>
              </a:rPr>
              <a:t>	</a:t>
            </a:r>
            <a:r>
              <a:rPr lang="es-ES" sz="1500" b="1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s-ES" sz="1500" b="1" u="sng" dirty="0" smtClean="0">
                <a:solidFill>
                  <a:srgbClr val="00B0F0"/>
                </a:solidFill>
                <a:cs typeface="Arial" pitchFamily="34" charset="0"/>
              </a:rPr>
              <a:t>Surco</a:t>
            </a:r>
            <a:r>
              <a:rPr lang="es-ES" sz="1500" b="1" dirty="0" smtClean="0">
                <a:solidFill>
                  <a:srgbClr val="00B0F0"/>
                </a:solidFill>
                <a:cs typeface="Arial" pitchFamily="34" charset="0"/>
              </a:rPr>
              <a:t> – </a:t>
            </a:r>
            <a:r>
              <a:rPr lang="es-ES" sz="1500" b="1" u="sng" dirty="0" smtClean="0">
                <a:solidFill>
                  <a:srgbClr val="00B0F0"/>
                </a:solidFill>
                <a:cs typeface="Arial" pitchFamily="34" charset="0"/>
              </a:rPr>
              <a:t>Carabayllo</a:t>
            </a:r>
          </a:p>
          <a:p>
            <a:pPr marL="273050" marR="0" lvl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ES" sz="1500" u="sng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357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928662" y="-3880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BASICA DEL METRO DE LIMA</a:t>
            </a:r>
          </a:p>
          <a:p>
            <a:pPr algn="ctr"/>
            <a:r>
              <a:rPr lang="es-E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APROBADO POR D.S. No. 059 – 2010 - MTC</a:t>
            </a:r>
            <a:endParaRPr lang="es-E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44208" y="825110"/>
            <a:ext cx="2627784" cy="228147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PE" sz="1600" dirty="0"/>
              <a:t> Se </a:t>
            </a:r>
            <a:r>
              <a:rPr lang="es-MX" sz="1600" dirty="0"/>
              <a:t>identifican </a:t>
            </a:r>
            <a:r>
              <a:rPr lang="es-MX" sz="1600" b="1" dirty="0"/>
              <a:t>5 líneas </a:t>
            </a:r>
            <a:r>
              <a:rPr lang="es-MX" sz="1600" dirty="0"/>
              <a:t>con una longitud total de </a:t>
            </a:r>
            <a:r>
              <a:rPr lang="es-MX" sz="1600" b="1" dirty="0"/>
              <a:t>133 kilómetros</a:t>
            </a:r>
            <a:r>
              <a:rPr lang="es-MX" sz="1600" dirty="0"/>
              <a:t> a un costo de </a:t>
            </a:r>
            <a:r>
              <a:rPr lang="es-MX" sz="1600" b="1" dirty="0" smtClean="0"/>
              <a:t>12,000 </a:t>
            </a:r>
            <a:r>
              <a:rPr lang="es-MX" sz="1600" b="1" dirty="0"/>
              <a:t>millones de dólares</a:t>
            </a:r>
            <a:r>
              <a:rPr lang="es-MX" sz="1600" dirty="0"/>
              <a:t>,</a:t>
            </a:r>
            <a:r>
              <a:rPr lang="es-MX" sz="1600" b="1" dirty="0"/>
              <a:t> (Metro)</a:t>
            </a:r>
            <a:r>
              <a:rPr lang="es-MX" sz="1600" dirty="0"/>
              <a:t> incluyendo la actual línea 1, (tramo 2 en construcción).</a:t>
            </a:r>
            <a:endParaRPr lang="es-PE" sz="1600" dirty="0"/>
          </a:p>
        </p:txBody>
      </p:sp>
      <p:sp>
        <p:nvSpPr>
          <p:cNvPr id="9" name="8 Rectángulo"/>
          <p:cNvSpPr/>
          <p:nvPr/>
        </p:nvSpPr>
        <p:spPr>
          <a:xfrm>
            <a:off x="3851920" y="6267069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FF00FF"/>
                </a:solidFill>
                <a:cs typeface="Arial" pitchFamily="34" charset="0"/>
              </a:rPr>
              <a:t>Línea 5 (Sur-Norte)</a:t>
            </a:r>
            <a:r>
              <a:rPr lang="es-ES" dirty="0" smtClean="0">
                <a:solidFill>
                  <a:srgbClr val="FF00FF"/>
                </a:solidFill>
                <a:cs typeface="Arial" pitchFamily="34" charset="0"/>
              </a:rPr>
              <a:t>    </a:t>
            </a:r>
          </a:p>
          <a:p>
            <a:pPr marL="273050" lvl="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FF00FF"/>
                </a:solidFill>
                <a:cs typeface="Arial" pitchFamily="34" charset="0"/>
              </a:rPr>
              <a:t>	</a:t>
            </a:r>
            <a:r>
              <a:rPr lang="es-ES" b="1" u="sng" dirty="0" smtClean="0">
                <a:solidFill>
                  <a:srgbClr val="FF00FF"/>
                </a:solidFill>
                <a:cs typeface="Arial" pitchFamily="34" charset="0"/>
              </a:rPr>
              <a:t>Chorrillos</a:t>
            </a:r>
            <a:r>
              <a:rPr lang="es-ES" b="1" dirty="0" smtClean="0">
                <a:solidFill>
                  <a:srgbClr val="FF00FF"/>
                </a:solidFill>
                <a:cs typeface="Arial" pitchFamily="34" charset="0"/>
              </a:rPr>
              <a:t> - </a:t>
            </a:r>
            <a:r>
              <a:rPr lang="es-ES" b="1" u="sng" dirty="0" smtClean="0">
                <a:solidFill>
                  <a:srgbClr val="FF00FF"/>
                </a:solidFill>
                <a:cs typeface="Arial" pitchFamily="34" charset="0"/>
              </a:rPr>
              <a:t>Miraflores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3861048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FF0000"/>
                </a:solidFill>
                <a:cs typeface="Arial" pitchFamily="34" charset="0"/>
              </a:rPr>
              <a:t>Línea 4 (Este-Oeste)    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es-ES" b="1" u="sng" dirty="0" smtClean="0">
                <a:solidFill>
                  <a:srgbClr val="FF0000"/>
                </a:solidFill>
                <a:cs typeface="Arial" pitchFamily="34" charset="0"/>
              </a:rPr>
              <a:t>Ate Vitarte</a:t>
            </a:r>
            <a:r>
              <a:rPr lang="es-ES" b="1" dirty="0" smtClean="0">
                <a:solidFill>
                  <a:srgbClr val="FF0000"/>
                </a:solidFill>
                <a:cs typeface="Arial" pitchFamily="34" charset="0"/>
              </a:rPr>
              <a:t>  - </a:t>
            </a:r>
            <a:r>
              <a:rPr lang="es-ES" b="1" u="sng" dirty="0" smtClean="0">
                <a:solidFill>
                  <a:srgbClr val="FF0000"/>
                </a:solidFill>
                <a:cs typeface="Arial" pitchFamily="34" charset="0"/>
              </a:rPr>
              <a:t>Callao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6294453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marR="0" lvl="0" indent="-2730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Línea 2 (Este-Oeste)  </a:t>
            </a:r>
          </a:p>
          <a:p>
            <a:pPr marL="273050" marR="0" lvl="0" indent="-2730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Ate Vitarte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-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Callao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580112" y="3933056"/>
            <a:ext cx="385192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Línea 1 (Sur-Norte) 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	</a:t>
            </a:r>
            <a:r>
              <a:rPr lang="es-ES" b="1" u="sng" dirty="0" smtClean="0">
                <a:solidFill>
                  <a:srgbClr val="00B050"/>
                </a:solidFill>
                <a:cs typeface="Arial" pitchFamily="34" charset="0"/>
              </a:rPr>
              <a:t>Villa El Salvador</a:t>
            </a:r>
            <a:r>
              <a:rPr lang="es-ES" b="1" dirty="0" smtClean="0">
                <a:solidFill>
                  <a:srgbClr val="00B050"/>
                </a:solidFill>
                <a:cs typeface="Arial" pitchFamily="34" charset="0"/>
              </a:rPr>
              <a:t> - </a:t>
            </a:r>
            <a:r>
              <a:rPr lang="es-ES" b="1" u="sng" dirty="0" smtClean="0">
                <a:solidFill>
                  <a:srgbClr val="00B050"/>
                </a:solidFill>
                <a:cs typeface="Arial" pitchFamily="34" charset="0"/>
              </a:rPr>
              <a:t>San Juan de Lurigancho</a:t>
            </a:r>
          </a:p>
        </p:txBody>
      </p:sp>
    </p:spTree>
    <p:extLst>
      <p:ext uri="{BB962C8B-B14F-4D97-AF65-F5344CB8AC3E}">
        <p14:creationId xmlns="" xmlns:p14="http://schemas.microsoft.com/office/powerpoint/2010/main" val="1163683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80728"/>
            <a:ext cx="50760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24 Diagrama"/>
          <p:cNvGraphicFramePr/>
          <p:nvPr/>
        </p:nvGraphicFramePr>
        <p:xfrm>
          <a:off x="179512" y="1844824"/>
          <a:ext cx="3600400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179512" y="105273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 1: </a:t>
            </a:r>
            <a:r>
              <a:rPr lang="es-P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VILLA EL SALVADOR – SAN JUAN DE LURIGANCHO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47456" y="4416787"/>
            <a:ext cx="2088232" cy="584775"/>
          </a:xfrm>
          <a:prstGeom prst="rect">
            <a:avLst/>
          </a:prstGeom>
          <a:solidFill>
            <a:srgbClr val="FCBE1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LINEA 2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ATE – CALLAO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211960" y="4934778"/>
            <a:ext cx="219573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358775" lvl="1" indent="-87313" defTabSz="652463">
              <a:tabLst>
                <a:tab pos="1436688" algn="l"/>
              </a:tabLst>
            </a:pPr>
            <a:r>
              <a:rPr lang="es-ES" sz="1100" b="1" dirty="0" smtClean="0">
                <a:solidFill>
                  <a:schemeClr val="tx1"/>
                </a:solidFill>
                <a:latin typeface="Calibri" pitchFamily="34" charset="0"/>
              </a:rPr>
              <a:t>LONGITUD</a:t>
            </a: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	: 32 Km</a:t>
            </a:r>
          </a:p>
          <a:p>
            <a:pPr marL="358775" lvl="1" indent="-87313" defTabSz="784225">
              <a:tabLst>
                <a:tab pos="1436688" algn="l"/>
              </a:tabLst>
            </a:pPr>
            <a:r>
              <a:rPr lang="es-ES" sz="1100" b="1" dirty="0" smtClean="0">
                <a:solidFill>
                  <a:schemeClr val="tx1"/>
                </a:solidFill>
                <a:latin typeface="Calibri" pitchFamily="34" charset="0"/>
              </a:rPr>
              <a:t>ESTACIONES</a:t>
            </a: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	: 27</a:t>
            </a:r>
          </a:p>
          <a:p>
            <a:pPr marL="358775" lvl="2" indent="-87313">
              <a:buFontTx/>
              <a:buChar char="•"/>
            </a:pP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7 </a:t>
            </a: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en Sector Callao.</a:t>
            </a:r>
          </a:p>
          <a:p>
            <a:pPr marL="358775" lvl="2" indent="-87313">
              <a:buFontTx/>
              <a:buChar char="•"/>
            </a:pP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 20 en Sector Lima.</a:t>
            </a:r>
          </a:p>
          <a:p>
            <a:pPr marL="358775" lvl="1" indent="-87313" defTabSz="696913">
              <a:tabLst>
                <a:tab pos="1436688" algn="l"/>
              </a:tabLst>
            </a:pPr>
            <a:r>
              <a:rPr lang="es-ES" sz="1100" b="1" dirty="0" smtClean="0">
                <a:solidFill>
                  <a:schemeClr val="tx1"/>
                </a:solidFill>
                <a:latin typeface="Calibri" pitchFamily="34" charset="0"/>
              </a:rPr>
              <a:t>DISTRITOS</a:t>
            </a: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	: 12</a:t>
            </a:r>
          </a:p>
          <a:p>
            <a:pPr marL="358775" lvl="1" indent="-87313"/>
            <a:r>
              <a:rPr lang="es-ES" sz="1100" b="1" dirty="0" smtClean="0">
                <a:solidFill>
                  <a:schemeClr val="tx1"/>
                </a:solidFill>
                <a:latin typeface="Calibri" pitchFamily="34" charset="0"/>
              </a:rPr>
              <a:t>DURACION RECORRIDO</a:t>
            </a:r>
          </a:p>
          <a:p>
            <a:pPr marL="358775" lvl="2" indent="-87313">
              <a:buFontTx/>
              <a:buChar char="•"/>
              <a:tabLst>
                <a:tab pos="1436688" algn="l"/>
              </a:tabLst>
            </a:pP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 Sin </a:t>
            </a: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Proyecto   : 4.0 hrs</a:t>
            </a:r>
          </a:p>
          <a:p>
            <a:pPr marL="358775" lvl="2" indent="-87313">
              <a:buFontTx/>
              <a:buChar char="•"/>
              <a:tabLst>
                <a:tab pos="1436688" algn="l"/>
              </a:tabLst>
            </a:pP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 Con </a:t>
            </a: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Proyecto </a:t>
            </a:r>
            <a:r>
              <a:rPr lang="es-ES" sz="1100" dirty="0" smtClean="0">
                <a:solidFill>
                  <a:schemeClr val="tx1"/>
                </a:solidFill>
                <a:latin typeface="Calibri" pitchFamily="34" charset="0"/>
              </a:rPr>
              <a:t> :  </a:t>
            </a:r>
            <a:r>
              <a:rPr lang="es-ES" sz="1100" dirty="0">
                <a:solidFill>
                  <a:schemeClr val="tx1"/>
                </a:solidFill>
                <a:latin typeface="Calibri" pitchFamily="34" charset="0"/>
              </a:rPr>
              <a:t>45 min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444208" y="4437112"/>
            <a:ext cx="2592288" cy="800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INVERSIÓN (</a:t>
            </a:r>
            <a:r>
              <a:rPr lang="es-MX" sz="1400" b="1" dirty="0" err="1" smtClean="0"/>
              <a:t>Mill</a:t>
            </a:r>
            <a:r>
              <a:rPr lang="es-MX" sz="1400" b="1" dirty="0" smtClean="0"/>
              <a:t> USD)</a:t>
            </a:r>
          </a:p>
          <a:p>
            <a:r>
              <a:rPr lang="es-MX" sz="1600" dirty="0" smtClean="0"/>
              <a:t>Construcción + Material Rodante : </a:t>
            </a:r>
            <a:r>
              <a:rPr lang="es-MX" sz="1600" dirty="0" err="1" smtClean="0"/>
              <a:t>Mill</a:t>
            </a:r>
            <a:r>
              <a:rPr lang="es-MX" sz="1600" dirty="0" smtClean="0"/>
              <a:t> US$ 3,000</a:t>
            </a:r>
            <a:endParaRPr lang="es-PE" sz="1600" dirty="0"/>
          </a:p>
        </p:txBody>
      </p:sp>
      <p:sp>
        <p:nvSpPr>
          <p:cNvPr id="17" name="16 Rectángulo"/>
          <p:cNvSpPr/>
          <p:nvPr/>
        </p:nvSpPr>
        <p:spPr>
          <a:xfrm>
            <a:off x="4139952" y="980728"/>
            <a:ext cx="3708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 2: </a:t>
            </a:r>
            <a:r>
              <a:rPr lang="es-P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 VITARTE – CALLAO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(RAMAL AEROPUERTO – OVALO 200 MILLAS)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059832" y="188641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/>
              <a:t>Línea 1 y 2 de la Red Básica del Metro de Lima</a:t>
            </a:r>
            <a:endParaRPr lang="es-PE" sz="2400" b="1" dirty="0"/>
          </a:p>
        </p:txBody>
      </p:sp>
      <p:sp>
        <p:nvSpPr>
          <p:cNvPr id="24" name="23 Rectángulo"/>
          <p:cNvSpPr/>
          <p:nvPr/>
        </p:nvSpPr>
        <p:spPr>
          <a:xfrm>
            <a:off x="72008" y="1052736"/>
            <a:ext cx="3923928" cy="468052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780928"/>
            <a:ext cx="7848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cap="all" dirty="0" smtClean="0">
                <a:solidFill>
                  <a:schemeClr val="bg1"/>
                </a:solidFill>
                <a:latin typeface="+mn-lt"/>
              </a:rPr>
              <a:t>COMUNICACIONES</a:t>
            </a:r>
            <a:endParaRPr lang="es-MX" sz="44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295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2571744"/>
            <a:ext cx="7848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cap="all" dirty="0" smtClean="0">
                <a:solidFill>
                  <a:schemeClr val="bg1"/>
                </a:solidFill>
                <a:latin typeface="+mn-lt"/>
              </a:rPr>
              <a:t>BANDA ANCHA CAPITALES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cap="all" dirty="0" smtClean="0">
                <a:solidFill>
                  <a:schemeClr val="bg1"/>
                </a:solidFill>
                <a:latin typeface="+mn-lt"/>
              </a:rPr>
              <a:t>DE PROVINCIA</a:t>
            </a:r>
            <a:endParaRPr lang="es-MX" sz="3600" b="1" cap="al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539750" y="1484313"/>
            <a:ext cx="8280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71475" indent="-37147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</a:pPr>
            <a:endParaRPr lang="es-ES" sz="20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10" name="0 Imagen" descr="dorsal.png"/>
          <p:cNvPicPr/>
          <p:nvPr/>
        </p:nvPicPr>
        <p:blipFill>
          <a:blip r:embed="rId2" cstate="print"/>
          <a:srcRect t="6052" b="438"/>
          <a:stretch>
            <a:fillRect/>
          </a:stretch>
        </p:blipFill>
        <p:spPr>
          <a:xfrm>
            <a:off x="4860032" y="1008112"/>
            <a:ext cx="4283968" cy="5849888"/>
          </a:xfrm>
          <a:prstGeom prst="rect">
            <a:avLst/>
          </a:prstGeom>
        </p:spPr>
      </p:pic>
      <p:sp>
        <p:nvSpPr>
          <p:cNvPr id="11" name="5 CuadroTexto"/>
          <p:cNvSpPr txBox="1">
            <a:spLocks noChangeArrowheads="1"/>
          </p:cNvSpPr>
          <p:nvPr/>
        </p:nvSpPr>
        <p:spPr bwMode="auto">
          <a:xfrm>
            <a:off x="162970" y="1066658"/>
            <a:ext cx="468052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1" indent="-176213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PE" sz="11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Se conectarán 195 capitales de provincias con banda ancha a través de fibra óptica. </a:t>
            </a:r>
            <a:endParaRPr lang="es-PE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000" dirty="0" smtClean="0"/>
              <a:t>El estudio de Factibilidad se viene formulando a través de FITEL, se estima terminar en Julio 2012.</a:t>
            </a:r>
            <a:endParaRPr lang="es-PE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PROINVERSION tiene previsto para el mes de Setiembre 2012 convocar el Proceso de Promoción para su entrega en concesión al sector privado.</a:t>
            </a:r>
            <a:endParaRPr lang="es-PE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ES_tradnl" sz="2000" dirty="0" smtClean="0"/>
              <a:t>Se estima la Buena Pro para marzo 2013.</a:t>
            </a:r>
            <a:endParaRPr lang="es-PE" sz="1400" dirty="0" smtClean="0"/>
          </a:p>
          <a:p>
            <a:pPr marL="619125" indent="-619125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MX" sz="2400" b="1" dirty="0" smtClean="0">
                <a:solidFill>
                  <a:prstClr val="black"/>
                </a:solidFill>
              </a:rPr>
              <a:t>Inversión </a:t>
            </a:r>
            <a:r>
              <a:rPr lang="es-MX" sz="2400" b="1" dirty="0">
                <a:solidFill>
                  <a:prstClr val="black"/>
                </a:solidFill>
              </a:rPr>
              <a:t>Estimada: </a:t>
            </a:r>
            <a:endParaRPr lang="es-MX" sz="2400" b="1" dirty="0" smtClean="0">
              <a:solidFill>
                <a:prstClr val="black"/>
              </a:solidFill>
            </a:endParaRPr>
          </a:p>
          <a:p>
            <a:pPr marL="619125" indent="-619125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s-MX" sz="2400" b="1" dirty="0" smtClean="0">
                <a:solidFill>
                  <a:prstClr val="black"/>
                </a:solidFill>
              </a:rPr>
              <a:t>US</a:t>
            </a:r>
            <a:r>
              <a:rPr lang="es-MX" sz="2400" b="1" dirty="0">
                <a:solidFill>
                  <a:prstClr val="black"/>
                </a:solidFill>
              </a:rPr>
              <a:t>$. 420 </a:t>
            </a:r>
            <a:r>
              <a:rPr lang="es-MX" sz="2400" b="1" dirty="0" smtClean="0">
                <a:solidFill>
                  <a:prstClr val="black"/>
                </a:solidFill>
              </a:rPr>
              <a:t>millones</a:t>
            </a: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347864" y="116632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es-MX" sz="2000" b="1" u="sng" dirty="0" smtClean="0">
                <a:solidFill>
                  <a:prstClr val="black"/>
                </a:solidFill>
              </a:rPr>
              <a:t>Concesión para la construcción y operación de la red dorsal de fibra óptica</a:t>
            </a:r>
            <a:endParaRPr lang="es-MX" sz="20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21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1196752"/>
          <a:ext cx="8424936" cy="4329248"/>
        </p:xfrm>
        <a:graphic>
          <a:graphicData uri="http://schemas.openxmlformats.org/drawingml/2006/table">
            <a:tbl>
              <a:tblPr/>
              <a:tblGrid>
                <a:gridCol w="3939786"/>
                <a:gridCol w="1495050"/>
                <a:gridCol w="1495050"/>
                <a:gridCol w="1495050"/>
              </a:tblGrid>
              <a:tr h="312068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PE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CUADRO RESUMEN DE INVERSIONES</a:t>
                      </a: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1122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(EN MILLONES DE US$)</a:t>
                      </a: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3049">
                <a:tc>
                  <a:txBody>
                    <a:bodyPr/>
                    <a:lstStyle/>
                    <a:p>
                      <a:pPr algn="l" rtl="0" fontAlgn="b"/>
                      <a:endParaRPr lang="es-PE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PE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PE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PE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 PUBLICA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CONCESIONES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0304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</a:t>
                      </a:r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25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INFRAESTRUCTURA VIAL 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8,225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3,021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11,246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INFRAESTRUCTURA HIDROVIARIA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52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52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INFRAESTRUCTURA AEROPORTUARIA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575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575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INFRAESTRUCTURA PORTUARIA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513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513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INFRAESTRUCTURA FERROVIARIA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3,750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3,750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COMUNICACIONES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420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420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 2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-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3,000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2,984 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14" marR="6814" marT="681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8,225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11,331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19,540</a:t>
                      </a:r>
                    </a:p>
                  </a:txBody>
                  <a:tcPr marL="6814" marR="6814" marT="6814" marB="0" anchor="ctr">
                    <a:lnL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781300"/>
            <a:ext cx="7848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cap="all" dirty="0" smtClean="0">
                <a:solidFill>
                  <a:schemeClr val="bg1"/>
                </a:solidFill>
                <a:latin typeface="+mn-lt"/>
              </a:rPr>
              <a:t>GESTIÓN </a:t>
            </a:r>
            <a:r>
              <a:rPr lang="es-MX" sz="3200" b="1" cap="all" dirty="0">
                <a:solidFill>
                  <a:schemeClr val="bg1"/>
                </a:solidFill>
                <a:latin typeface="+mn-lt"/>
              </a:rPr>
              <a:t>EN BASE A CORREDORES LOGÍSTICOS DE TRANSPORTES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3275856" y="1268761"/>
            <a:ext cx="5868144" cy="1080119"/>
          </a:xfrm>
          <a:solidFill>
            <a:srgbClr val="DC1822"/>
          </a:solidFill>
          <a:ln w="19050">
            <a:noFill/>
            <a:prstDash val="solid"/>
          </a:ln>
        </p:spPr>
        <p:txBody>
          <a:bodyPr/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POTENCIALIDADES DEL SECTOR TRANSPORTES Y COMUNICACIONES</a:t>
            </a:r>
            <a:r>
              <a:rPr lang="es-MX" sz="2200" b="1" dirty="0" smtClean="0">
                <a:solidFill>
                  <a:schemeClr val="bg1"/>
                </a:solidFill>
              </a:rPr>
              <a:t/>
            </a:r>
            <a:br>
              <a:rPr lang="es-MX" sz="2200" b="1" dirty="0" smtClean="0">
                <a:solidFill>
                  <a:schemeClr val="bg1"/>
                </a:solidFill>
              </a:rPr>
            </a:br>
            <a:r>
              <a:rPr lang="es-MX" sz="1600" b="1" dirty="0" smtClean="0">
                <a:solidFill>
                  <a:schemeClr val="bg1">
                    <a:lumMod val="85000"/>
                  </a:schemeClr>
                </a:solidFill>
              </a:rPr>
              <a:t>PRINCIPALES PROYECTOS </a:t>
            </a:r>
            <a:endParaRPr lang="es-PE" sz="2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20170" y="6250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436096" y="6237312"/>
            <a:ext cx="3707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entury Gothic" pitchFamily="34" charset="0"/>
              </a:rPr>
              <a:t>Lima,   Junio de 2012</a:t>
            </a:r>
          </a:p>
        </p:txBody>
      </p:sp>
      <p:pic>
        <p:nvPicPr>
          <p:cNvPr id="17" name="Picture 7" descr="imagen 1"/>
          <p:cNvPicPr preferRelativeResize="0">
            <a:picLocks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707903" y="2862486"/>
            <a:ext cx="1483119" cy="128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8" descr="imagen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36096" y="2852936"/>
            <a:ext cx="1554965" cy="1287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9" descr="imagen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308304" y="2852936"/>
            <a:ext cx="1554965" cy="126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 bwMode="auto">
          <a:xfrm>
            <a:off x="3923928" y="4941168"/>
            <a:ext cx="5220072" cy="76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r>
              <a:rPr lang="es-ES" sz="1600" b="1" dirty="0" smtClean="0">
                <a:solidFill>
                  <a:schemeClr val="bg1"/>
                </a:solidFill>
                <a:latin typeface="Verdana" pitchFamily="34" charset="0"/>
              </a:rPr>
              <a:t>HENRRY ZAIRA ROJAS</a:t>
            </a:r>
            <a:endParaRPr lang="es-ES" sz="8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DIRECTOR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OFICINA GENERAL DE PLANEAMIENTO Y PRESUPUESTO</a:t>
            </a:r>
            <a:endParaRPr lang="es-MX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Picture 2" descr="C:\Users\ecastilla\Desktop\MAPAS\mapas_gestión\corredores logísticos_ubio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3312368" cy="4732274"/>
          </a:xfrm>
          <a:prstGeom prst="rect">
            <a:avLst/>
          </a:prstGeom>
          <a:noFill/>
        </p:spPr>
      </p:pic>
      <p:pic>
        <p:nvPicPr>
          <p:cNvPr id="13" name="12 Imagen"/>
          <p:cNvPicPr/>
          <p:nvPr/>
        </p:nvPicPr>
        <p:blipFill rotWithShape="1">
          <a:blip r:embed="rId6" cstate="print"/>
          <a:srcRect l="82067" t="23555" b="38222"/>
          <a:stretch/>
        </p:blipFill>
        <p:spPr bwMode="auto">
          <a:xfrm>
            <a:off x="1907704" y="2924944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4" name="13 Imagen"/>
          <p:cNvPicPr/>
          <p:nvPr/>
        </p:nvPicPr>
        <p:blipFill rotWithShape="1">
          <a:blip r:embed="rId6" cstate="print"/>
          <a:srcRect l="46380" t="23555" r="36088" b="38222"/>
          <a:stretch/>
        </p:blipFill>
        <p:spPr bwMode="auto">
          <a:xfrm>
            <a:off x="323528" y="2204864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19 Imagen"/>
          <p:cNvPicPr/>
          <p:nvPr/>
        </p:nvPicPr>
        <p:blipFill rotWithShape="1">
          <a:blip r:embed="rId6" cstate="print"/>
          <a:srcRect l="63988" t="21982" r="18005" b="38011"/>
          <a:stretch/>
        </p:blipFill>
        <p:spPr bwMode="auto">
          <a:xfrm>
            <a:off x="611560" y="3861048"/>
            <a:ext cx="86409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20 Imagen"/>
          <p:cNvPicPr/>
          <p:nvPr/>
        </p:nvPicPr>
        <p:blipFill rotWithShape="1">
          <a:blip r:embed="rId6" cstate="print"/>
          <a:srcRect l="28170" t="61778" r="53697"/>
          <a:stretch/>
        </p:blipFill>
        <p:spPr bwMode="auto">
          <a:xfrm>
            <a:off x="2771800" y="4725144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 rotWithShape="1">
          <a:blip r:embed="rId6" cstate="print"/>
          <a:srcRect l="46662" t="61778" r="36043"/>
          <a:stretch/>
        </p:blipFill>
        <p:spPr bwMode="auto">
          <a:xfrm>
            <a:off x="971600" y="2060848"/>
            <a:ext cx="504056" cy="365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 rotWithShape="1">
          <a:blip r:embed="rId6" cstate="print"/>
          <a:srcRect l="83531" t="61778"/>
          <a:stretch/>
        </p:blipFill>
        <p:spPr bwMode="auto">
          <a:xfrm>
            <a:off x="2411760" y="2708920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23 Imagen"/>
          <p:cNvPicPr/>
          <p:nvPr/>
        </p:nvPicPr>
        <p:blipFill rotWithShape="1">
          <a:blip r:embed="rId6" cstate="print"/>
          <a:srcRect l="64430" t="61778" r="17564"/>
          <a:stretch/>
        </p:blipFill>
        <p:spPr bwMode="auto">
          <a:xfrm>
            <a:off x="1259632" y="3717032"/>
            <a:ext cx="504056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18 CuadroTexto"/>
          <p:cNvSpPr txBox="1">
            <a:spLocks noChangeArrowheads="1"/>
          </p:cNvSpPr>
          <p:nvPr/>
        </p:nvSpPr>
        <p:spPr bwMode="auto">
          <a:xfrm>
            <a:off x="3059832" y="116632"/>
            <a:ext cx="4716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latin typeface="Calibri" pitchFamily="34" charset="0"/>
              </a:rPr>
              <a:t>IDENTIFICACIÓN DE LOS CORREDORES </a:t>
            </a:r>
            <a:r>
              <a:rPr lang="es-MX" sz="2400" b="1" dirty="0" smtClean="0">
                <a:latin typeface="Calibri" pitchFamily="34" charset="0"/>
              </a:rPr>
              <a:t>LOGÍSTICOS</a:t>
            </a:r>
            <a:endParaRPr lang="es-MX" sz="2400" b="1" dirty="0">
              <a:latin typeface="Calibri" pitchFamily="34" charset="0"/>
            </a:endParaRPr>
          </a:p>
        </p:txBody>
      </p:sp>
      <p:pic>
        <p:nvPicPr>
          <p:cNvPr id="96258" name="Picture 1" descr="C:\Users\ecastilla\Desktop\MAPAS\corredores logísticos_2.png"/>
          <p:cNvPicPr>
            <a:picLocks noChangeAspect="1" noChangeArrowheads="1"/>
          </p:cNvPicPr>
          <p:nvPr/>
        </p:nvPicPr>
        <p:blipFill>
          <a:blip r:embed="rId2" cstate="print"/>
          <a:srcRect t="4359" r="1247" b="1918"/>
          <a:stretch>
            <a:fillRect/>
          </a:stretch>
        </p:blipFill>
        <p:spPr bwMode="auto">
          <a:xfrm>
            <a:off x="4716463" y="1052513"/>
            <a:ext cx="4319587" cy="573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8313" y="3068960"/>
          <a:ext cx="3733800" cy="1400175"/>
        </p:xfrm>
        <a:graphic>
          <a:graphicData uri="http://schemas.openxmlformats.org/drawingml/2006/table">
            <a:tbl>
              <a:tblPr/>
              <a:tblGrid>
                <a:gridCol w="2413000"/>
                <a:gridCol w="132080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5A5A5A"/>
                          </a:solidFill>
                          <a:latin typeface="Calibri"/>
                        </a:rPr>
                        <a:t>NOMBRE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 Ejes Estructurales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corredores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Corredores Logísticos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(Km)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25,717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5A5A"/>
                    </a:solidFill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Fuente: Plan de Desarrollo de los Servicios Logísticos de Transportes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Elaboración: Dirección General de Planeamiento y Presupuesto.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95536" y="1124744"/>
            <a:ext cx="41764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dirty="0" smtClean="0">
                <a:solidFill>
                  <a:srgbClr val="000000"/>
                </a:solidFill>
              </a:rPr>
              <a:t>La estructuración de 57 cadenas logísticas ha permitido comprender la demanda de servicios de valor agregado y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permitieron identificar 22 corredores logísticos del País</a:t>
            </a:r>
            <a:endParaRPr lang="es-P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4797152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dirty="0" smtClean="0"/>
              <a:t>los flujos de mercancías – y las </a:t>
            </a:r>
            <a:r>
              <a:rPr lang="es-ES" b="1" dirty="0" smtClean="0"/>
              <a:t>relaciones logísticas consolidadas </a:t>
            </a:r>
            <a:r>
              <a:rPr lang="es-ES" dirty="0" smtClean="0"/>
              <a:t>–del país se estructuran radialmente a partir de los </a:t>
            </a:r>
            <a:r>
              <a:rPr lang="es-ES" b="1" dirty="0" smtClean="0"/>
              <a:t>principales puertos, fronteras terrestres </a:t>
            </a:r>
            <a:r>
              <a:rPr lang="es-ES" dirty="0" smtClean="0"/>
              <a:t>y los principales </a:t>
            </a:r>
            <a:r>
              <a:rPr lang="es-ES" b="1" dirty="0" smtClean="0"/>
              <a:t>centros de consumo</a:t>
            </a:r>
            <a:endParaRPr lang="es-PE" dirty="0"/>
          </a:p>
        </p:txBody>
      </p:sp>
      <p:sp>
        <p:nvSpPr>
          <p:cNvPr id="9" name="8 Flecha derecha">
            <a:hlinkClick r:id="" action="ppaction://noaction"/>
          </p:cNvPr>
          <p:cNvSpPr/>
          <p:nvPr/>
        </p:nvSpPr>
        <p:spPr>
          <a:xfrm>
            <a:off x="179512" y="645333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492896"/>
            <a:ext cx="9144000" cy="122364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780928"/>
            <a:ext cx="7848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cap="all" dirty="0" smtClean="0">
                <a:solidFill>
                  <a:schemeClr val="bg1"/>
                </a:solidFill>
              </a:rPr>
              <a:t>Objetivos estratégicos 2011-2016</a:t>
            </a:r>
            <a:endParaRPr lang="es-ES" sz="32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1340769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Estratégicos Período 2011 – 2016:</a:t>
            </a:r>
            <a:endParaRPr lang="es-PE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PE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83568" y="1957288"/>
          <a:ext cx="813690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565400"/>
            <a:ext cx="9144000" cy="1506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188" y="2564904"/>
            <a:ext cx="7848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cap="all" dirty="0" smtClean="0">
                <a:solidFill>
                  <a:schemeClr val="bg1"/>
                </a:solidFill>
              </a:rPr>
              <a:t>INVERSION EN INFRAESTRUCTURA DE TRANSPORTES   </a:t>
            </a:r>
            <a:r>
              <a:rPr lang="es-MX" sz="3200" b="1" cap="all" dirty="0">
                <a:solidFill>
                  <a:schemeClr val="bg1"/>
                </a:solidFill>
              </a:rPr>
              <a:t>2011-2016</a:t>
            </a:r>
            <a:endParaRPr lang="es-ES" sz="3200" b="1" cap="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0" y="4797152"/>
            <a:ext cx="91440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ysClr val="windowText" lastClr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0" y="1772816"/>
            <a:ext cx="9144000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3000" b="1" cap="all" dirty="0">
              <a:solidFill>
                <a:sysClr val="windowText" lastClr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196752"/>
            <a:ext cx="7848600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chemeClr val="accent2"/>
                </a:solidFill>
              </a:rPr>
              <a:t>TRANSPORTES</a:t>
            </a:r>
            <a:endParaRPr lang="es-PE" sz="3200" b="1" dirty="0" smtClean="0">
              <a:solidFill>
                <a:schemeClr val="accent2"/>
              </a:solidFill>
            </a:endParaRPr>
          </a:p>
          <a:p>
            <a:pPr marL="971550" lvl="1" indent="-514350" eaLnBrk="0" hangingPunct="0">
              <a:buFont typeface="+mj-lt"/>
              <a:buAutoNum type="arabicPeriod"/>
              <a:defRPr/>
            </a:pPr>
            <a:r>
              <a:rPr lang="es-P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VIAL</a:t>
            </a:r>
            <a:endParaRPr lang="es-MX" sz="2800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971550" lvl="1" indent="-514350" eaLnBrk="0" hangingPunct="0">
              <a:buFont typeface="+mj-lt"/>
              <a:buAutoNum type="arabicPeriod"/>
              <a:defRPr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HIDROVIARIA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AEROPORTUARIA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PORTUARIA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FERROVIARIA</a:t>
            </a:r>
          </a:p>
          <a:p>
            <a:pPr marL="971550" lvl="1" indent="-514350"/>
            <a:endParaRPr lang="es-MX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/>
            <a:r>
              <a:rPr lang="es-MX" sz="3200" b="1" dirty="0" smtClean="0">
                <a:solidFill>
                  <a:schemeClr val="accent2"/>
                </a:solidFill>
              </a:rPr>
              <a:t>COMUNICACIONES</a:t>
            </a:r>
          </a:p>
          <a:p>
            <a:pPr marL="971550" lvl="1" indent="-514350">
              <a:buAutoNum type="arabicPeriod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BANDA ANCHA CAPITALES DE PROVINCIA</a:t>
            </a:r>
          </a:p>
          <a:p>
            <a:pPr marL="971550" lvl="1" indent="-514350">
              <a:buAutoNum type="arabicPeriod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TELECOMUNICACIONES</a:t>
            </a:r>
          </a:p>
          <a:p>
            <a:pPr marL="514350" indent="-514350"/>
            <a:endParaRPr lang="es-MX" sz="2800" b="1" dirty="0" smtClean="0"/>
          </a:p>
          <a:p>
            <a:pPr marL="514350" indent="-514350"/>
            <a:endParaRPr lang="es-PE" sz="2800" dirty="0" smtClean="0"/>
          </a:p>
          <a:p>
            <a:pPr algn="ctr" eaLnBrk="0" hangingPunct="0">
              <a:defRPr/>
            </a:pPr>
            <a:endParaRPr lang="es-PE" sz="3200" dirty="0" smtClean="0">
              <a:latin typeface="Calibri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MX" sz="3200" b="1" cap="all" dirty="0">
              <a:solidFill>
                <a:sysClr val="windowText" lastClr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59113" y="188913"/>
            <a:ext cx="5617343" cy="67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1800" b="1" dirty="0" smtClean="0">
                <a:solidFill>
                  <a:schemeClr val="tx1"/>
                </a:solidFill>
              </a:rPr>
              <a:t>INFRAESTRUCTURA VIAL Y CONCESIONES PROPUESTAS 2012-2016</a:t>
            </a:r>
            <a:endParaRPr lang="es-PE" sz="1800" b="1" dirty="0">
              <a:solidFill>
                <a:schemeClr val="tx1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27984" y="4653136"/>
            <a:ext cx="453695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MX" sz="1600" dirty="0" smtClean="0">
                <a:latin typeface="Calibri" pitchFamily="34" charset="0"/>
              </a:rPr>
              <a:t>12 concesiones propuestas</a:t>
            </a:r>
            <a:r>
              <a:rPr lang="es-PE" sz="1600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s-PE" sz="1600" b="1" dirty="0" smtClean="0">
                <a:latin typeface="Calibri" pitchFamily="34" charset="0"/>
              </a:rPr>
              <a:t>(Asociación Público Privada)</a:t>
            </a:r>
            <a:endParaRPr lang="es-MX" sz="1600" dirty="0" smtClean="0">
              <a:latin typeface="Calibri" pitchFamily="34" charset="0"/>
            </a:endParaRPr>
          </a:p>
          <a:p>
            <a:pPr marL="10972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MX" b="1" dirty="0" smtClean="0">
                <a:latin typeface="Calibri" pitchFamily="34" charset="0"/>
              </a:rPr>
              <a:t>            Inversión:    USD  3,020 millones</a:t>
            </a:r>
            <a:endParaRPr lang="es-PE" b="1" dirty="0" smtClean="0">
              <a:latin typeface="Calibri" pitchFamily="34" charset="0"/>
            </a:endParaRPr>
          </a:p>
          <a:p>
            <a:pPr marL="109728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s-PE" sz="2000" dirty="0">
              <a:latin typeface="+mn-lt"/>
            </a:endParaRPr>
          </a:p>
        </p:txBody>
      </p:sp>
      <p:pic>
        <p:nvPicPr>
          <p:cNvPr id="102403" name="Picture 2" descr="D:\PERFIL ECASTILLA\Desktop\VIAS-CONCESIONES201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414813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427984" y="908720"/>
            <a:ext cx="4572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Inversión Infraestructura Vial: 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USD  11,246 millones</a:t>
            </a:r>
          </a:p>
          <a:p>
            <a:pPr algn="just"/>
            <a:endParaRPr lang="es-MX" sz="1600" b="1" dirty="0" smtClean="0">
              <a:latin typeface="Calibri" pitchFamily="34" charset="0"/>
            </a:endParaRPr>
          </a:p>
          <a:p>
            <a:pPr algn="just"/>
            <a:r>
              <a:rPr lang="es-MX" sz="1600" dirty="0" smtClean="0">
                <a:latin typeface="Calibri" pitchFamily="34" charset="0"/>
              </a:rPr>
              <a:t>Permitirá la ejecución de 7,270 Km de carretera pavimentada contando con la participación del sector público y sector privado.</a:t>
            </a:r>
          </a:p>
          <a:p>
            <a:pPr algn="just"/>
            <a:endParaRPr lang="es-MX" sz="1600" dirty="0" smtClean="0">
              <a:latin typeface="Calibri" pitchFamily="34" charset="0"/>
            </a:endParaRPr>
          </a:p>
          <a:p>
            <a:pPr algn="just"/>
            <a:r>
              <a:rPr lang="es-MX" sz="1600" dirty="0" smtClean="0">
                <a:latin typeface="Calibri" pitchFamily="34" charset="0"/>
              </a:rPr>
              <a:t>Las intervenciones principalmente se realizarán en la </a:t>
            </a:r>
            <a:r>
              <a:rPr lang="es-MX" sz="1600" b="1" dirty="0" smtClean="0">
                <a:latin typeface="Calibri" pitchFamily="34" charset="0"/>
              </a:rPr>
              <a:t>Longitudinal de la Sierra, Longitudinal de la Selva, </a:t>
            </a:r>
            <a:r>
              <a:rPr lang="es-MX" sz="1600" dirty="0" smtClean="0">
                <a:latin typeface="Calibri" pitchFamily="34" charset="0"/>
              </a:rPr>
              <a:t>IIRSA Centro (tramos que faltan) .</a:t>
            </a:r>
          </a:p>
          <a:p>
            <a:pPr algn="just"/>
            <a:endParaRPr lang="es-MX" sz="1600" dirty="0" smtClean="0">
              <a:latin typeface="Calibri" pitchFamily="34" charset="0"/>
            </a:endParaRPr>
          </a:p>
          <a:p>
            <a:pPr algn="just"/>
            <a:r>
              <a:rPr lang="es-MX" sz="1600" dirty="0" smtClean="0">
                <a:latin typeface="Calibri" pitchFamily="34" charset="0"/>
              </a:rPr>
              <a:t>Hacia el 2016 tendremos el 85% de la Red Vial Nacional pavimentada y el 100% con mantenimiento por niveles de servicios que aseguren la </a:t>
            </a:r>
            <a:r>
              <a:rPr lang="es-MX" sz="1600" dirty="0" err="1" smtClean="0">
                <a:latin typeface="Calibri" pitchFamily="34" charset="0"/>
              </a:rPr>
              <a:t>transitabilidad</a:t>
            </a:r>
            <a:r>
              <a:rPr lang="es-MX" sz="1600" dirty="0" smtClean="0">
                <a:latin typeface="Calibri" pitchFamily="34" charset="0"/>
              </a:rPr>
              <a:t>.</a:t>
            </a:r>
            <a:endParaRPr lang="es-MX" sz="1300" dirty="0" smtClean="0">
              <a:latin typeface="Calibri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07504" y="5589240"/>
          <a:ext cx="3600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41"/>
                <a:gridCol w="1177326"/>
                <a:gridCol w="1200133"/>
              </a:tblGrid>
              <a:tr h="28855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2005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2016</a:t>
                      </a:r>
                      <a:endParaRPr lang="es-PE" dirty="0"/>
                    </a:p>
                  </a:txBody>
                  <a:tcPr/>
                </a:tc>
              </a:tr>
              <a:tr h="231604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8,682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km</a:t>
                      </a:r>
                      <a:endParaRPr lang="es-P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12,345 km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800" kern="1200" dirty="0" smtClean="0"/>
                        <a:t>19,615 km</a:t>
                      </a:r>
                      <a:endParaRPr lang="es-P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8855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37%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52%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85%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55576" y="5157192"/>
            <a:ext cx="21602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KM PAVIMENTADOS</a:t>
            </a:r>
            <a:endParaRPr lang="es-PE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499992" y="5517232"/>
          <a:ext cx="4392488" cy="1019547"/>
        </p:xfrm>
        <a:graphic>
          <a:graphicData uri="http://schemas.openxmlformats.org/drawingml/2006/table">
            <a:tbl>
              <a:tblPr/>
              <a:tblGrid>
                <a:gridCol w="1555673"/>
                <a:gridCol w="1519069"/>
                <a:gridCol w="1317746"/>
              </a:tblGrid>
              <a:tr h="6666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OBRA PUBLICA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CONCESIONES</a:t>
                      </a:r>
                      <a:b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352920">
                <a:tc>
                  <a:txBody>
                    <a:bodyPr/>
                    <a:lstStyle/>
                    <a:p>
                      <a:pPr algn="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8,225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3,021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OANDIN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ORTUNIDADES DE INVERSION EN INFRAESTRUC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ORTUNIDADES DE INVERSION EN INFRAESTRUC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NTERB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TERB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GestiónMTC_V1</Template>
  <TotalTime>6194</TotalTime>
  <Words>1803</Words>
  <Application>Microsoft Office PowerPoint</Application>
  <PresentationFormat>Presentación en pantalla (4:3)</PresentationFormat>
  <Paragraphs>432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ALTOANDINAS</vt:lpstr>
      <vt:lpstr>Diseño personalizado</vt:lpstr>
      <vt:lpstr>OPORTUNIDADES DE INVERSION EN INFRAESTRUCTURA</vt:lpstr>
      <vt:lpstr>1_OPORTUNIDADES DE INVERSION EN INFRAESTRUCTURA</vt:lpstr>
      <vt:lpstr>INTERBANK</vt:lpstr>
      <vt:lpstr>1_INTERBANK</vt:lpstr>
      <vt:lpstr>POTENCIALIDADES DEL SECTOR TRANSPORTES Y COMUNICACIONES PRINCIPALES PROYECTOS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POTENCIALIDADES DEL SECTOR TRANSPORTES Y COMUNICACIONES PRINCIPALES PROYECTOS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AREQUIPA</dc:title>
  <dc:creator>fcoello</dc:creator>
  <cp:lastModifiedBy>HZaira</cp:lastModifiedBy>
  <cp:revision>665</cp:revision>
  <dcterms:created xsi:type="dcterms:W3CDTF">2011-09-28T16:13:06Z</dcterms:created>
  <dcterms:modified xsi:type="dcterms:W3CDTF">2012-06-25T15:29:25Z</dcterms:modified>
</cp:coreProperties>
</file>